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510" r:id="rId2"/>
    <p:sldId id="663" r:id="rId3"/>
    <p:sldId id="668" r:id="rId4"/>
    <p:sldId id="664" r:id="rId5"/>
    <p:sldId id="667" r:id="rId6"/>
    <p:sldId id="662" r:id="rId7"/>
    <p:sldId id="661" r:id="rId8"/>
    <p:sldId id="660" r:id="rId9"/>
    <p:sldId id="666" r:id="rId10"/>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chana Sinha Kotecha" initials="ASK" lastIdx="3" clrIdx="0">
    <p:extLst>
      <p:ext uri="{19B8F6BF-5375-455C-9EA6-DF929625EA0E}">
        <p15:presenceInfo xmlns:p15="http://schemas.microsoft.com/office/powerpoint/2012/main" userId="7178971c4f46466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B8AA"/>
    <a:srgbClr val="FCB1A2"/>
    <a:srgbClr val="5B5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718"/>
  </p:normalViewPr>
  <p:slideViewPr>
    <p:cSldViewPr snapToGrid="0" snapToObjects="1">
      <p:cViewPr>
        <p:scale>
          <a:sx n="60" d="100"/>
          <a:sy n="60" d="100"/>
        </p:scale>
        <p:origin x="894" y="51"/>
      </p:cViewPr>
      <p:guideLst>
        <p:guide orient="horz" pos="3072"/>
        <p:guide pos="4096"/>
      </p:guideLst>
    </p:cSldViewPr>
  </p:slideViewPr>
  <p:notesTextViewPr>
    <p:cViewPr>
      <p:scale>
        <a:sx n="100" d="100"/>
        <a:sy n="100" d="100"/>
      </p:scale>
      <p:origin x="0" y="0"/>
    </p:cViewPr>
  </p:notesTextViewPr>
  <p:sorterViewPr>
    <p:cViewPr>
      <p:scale>
        <a:sx n="66" d="100"/>
        <a:sy n="66" d="100"/>
      </p:scale>
      <p:origin x="0" y="12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5.xml.rels><?xml version="1.0" encoding="UTF-8" standalone="yes"?>
<Relationships xmlns="http://schemas.openxmlformats.org/package/2006/relationships"><Relationship Id="rId1" Type="http://schemas.openxmlformats.org/officeDocument/2006/relationships/image" Target="../media/image4.png"/></Relationships>
</file>

<file path=ppt/diagrams/_rels/drawing5.xml.rels><?xml version="1.0" encoding="UTF-8" standalone="yes"?>
<Relationships xmlns="http://schemas.openxmlformats.org/package/2006/relationships"><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FE6150-4714-4738-9742-8D225EC4D9A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HK"/>
        </a:p>
      </dgm:t>
    </dgm:pt>
    <dgm:pt modelId="{366D183A-2C0C-4F26-AA18-CC2ADE7EC2E4}">
      <dgm:prSet phldrT="[Text]" custT="1"/>
      <dgm:spPr/>
      <dgm:t>
        <a:bodyPr/>
        <a:lstStyle/>
        <a:p>
          <a:r>
            <a:rPr lang="en-HK" sz="2600">
              <a:latin typeface="Calibri Light" panose="020F0302020204030204" pitchFamily="34" charset="0"/>
              <a:cs typeface="Calibri Light" panose="020F0302020204030204" pitchFamily="34" charset="0"/>
            </a:rPr>
            <a:t>Ambiguity of human trafficking laws</a:t>
          </a:r>
          <a:endParaRPr lang="en-HK" sz="2600"/>
        </a:p>
      </dgm:t>
    </dgm:pt>
    <dgm:pt modelId="{40E84899-9BF3-418C-B0E0-A74D08E1A1EC}" type="parTrans" cxnId="{56DC72BC-1C13-4BE6-B77D-7F0A3756A8E5}">
      <dgm:prSet/>
      <dgm:spPr/>
      <dgm:t>
        <a:bodyPr/>
        <a:lstStyle/>
        <a:p>
          <a:endParaRPr lang="en-HK"/>
        </a:p>
      </dgm:t>
    </dgm:pt>
    <dgm:pt modelId="{DC882909-F0C9-4EF2-AB0B-8D0A9CF37A91}" type="sibTrans" cxnId="{56DC72BC-1C13-4BE6-B77D-7F0A3756A8E5}">
      <dgm:prSet/>
      <dgm:spPr/>
      <dgm:t>
        <a:bodyPr/>
        <a:lstStyle/>
        <a:p>
          <a:endParaRPr lang="en-HK"/>
        </a:p>
      </dgm:t>
    </dgm:pt>
    <dgm:pt modelId="{74E1839A-CFB3-4FCD-82BD-DB35A88D3617}">
      <dgm:prSet custT="1"/>
      <dgm:spPr/>
      <dgm:t>
        <a:bodyPr/>
        <a:lstStyle/>
        <a:p>
          <a:r>
            <a:rPr lang="en-HK" sz="2600" dirty="0">
              <a:latin typeface="Calibri Light" panose="020F0302020204030204" pitchFamily="34" charset="0"/>
              <a:cs typeface="Calibri Light" panose="020F0302020204030204" pitchFamily="34" charset="0"/>
            </a:rPr>
            <a:t>Prosecutors reverting to charges they are more familiar with e.g. rape; living off the earnings of prostitution etc</a:t>
          </a:r>
        </a:p>
      </dgm:t>
    </dgm:pt>
    <dgm:pt modelId="{F6771BE8-A9D6-4224-9191-17BC4356CFFF}" type="parTrans" cxnId="{B3D09FB7-7843-4B80-A124-1BC2B8FEBBBE}">
      <dgm:prSet/>
      <dgm:spPr/>
      <dgm:t>
        <a:bodyPr/>
        <a:lstStyle/>
        <a:p>
          <a:endParaRPr lang="en-HK"/>
        </a:p>
      </dgm:t>
    </dgm:pt>
    <dgm:pt modelId="{ECBDFBE8-20C0-41CD-AFAA-65E68E31D730}" type="sibTrans" cxnId="{B3D09FB7-7843-4B80-A124-1BC2B8FEBBBE}">
      <dgm:prSet/>
      <dgm:spPr/>
      <dgm:t>
        <a:bodyPr/>
        <a:lstStyle/>
        <a:p>
          <a:endParaRPr lang="en-HK"/>
        </a:p>
      </dgm:t>
    </dgm:pt>
    <dgm:pt modelId="{15484854-2192-4A39-A41C-EFD724A6FAE9}">
      <dgm:prSet custT="1"/>
      <dgm:spPr/>
      <dgm:t>
        <a:bodyPr/>
        <a:lstStyle/>
        <a:p>
          <a:r>
            <a:rPr lang="en-HK" sz="2600" dirty="0">
              <a:latin typeface="Calibri Light" panose="020F0302020204030204" pitchFamily="34" charset="0"/>
              <a:cs typeface="Calibri Light" panose="020F0302020204030204" pitchFamily="34" charset="0"/>
            </a:rPr>
            <a:t>Difficult relationship between prosecutors and victims due to predominantly law enforcement focused criminal justice systems</a:t>
          </a:r>
        </a:p>
      </dgm:t>
    </dgm:pt>
    <dgm:pt modelId="{15ECAD06-690C-47B0-AF43-4444DF4BC450}" type="parTrans" cxnId="{4DE8D2BB-8B80-4D45-801F-A0DB51DF61D5}">
      <dgm:prSet/>
      <dgm:spPr/>
      <dgm:t>
        <a:bodyPr/>
        <a:lstStyle/>
        <a:p>
          <a:endParaRPr lang="en-HK"/>
        </a:p>
      </dgm:t>
    </dgm:pt>
    <dgm:pt modelId="{D6AF69EE-35A1-4217-BF9B-14DE1B4DCF74}" type="sibTrans" cxnId="{4DE8D2BB-8B80-4D45-801F-A0DB51DF61D5}">
      <dgm:prSet/>
      <dgm:spPr/>
      <dgm:t>
        <a:bodyPr/>
        <a:lstStyle/>
        <a:p>
          <a:endParaRPr lang="en-HK"/>
        </a:p>
      </dgm:t>
    </dgm:pt>
    <dgm:pt modelId="{ABBD2AB4-6B6F-4B8D-A608-31DD8F48D0CD}">
      <dgm:prSet custT="1"/>
      <dgm:spPr/>
      <dgm:t>
        <a:bodyPr/>
        <a:lstStyle/>
        <a:p>
          <a:r>
            <a:rPr lang="en-HK" sz="2600" dirty="0">
              <a:latin typeface="Calibri Light" panose="020F0302020204030204" pitchFamily="34" charset="0"/>
              <a:cs typeface="Calibri Light" panose="020F0302020204030204" pitchFamily="34" charset="0"/>
            </a:rPr>
            <a:t>Disproportionate burden on victims</a:t>
          </a:r>
        </a:p>
      </dgm:t>
    </dgm:pt>
    <dgm:pt modelId="{4FEE54EC-DB34-465C-B265-15377E29B9BC}" type="parTrans" cxnId="{43E50BBD-79CF-4492-A56F-AED3543E4DB0}">
      <dgm:prSet/>
      <dgm:spPr/>
      <dgm:t>
        <a:bodyPr/>
        <a:lstStyle/>
        <a:p>
          <a:endParaRPr lang="en-HK"/>
        </a:p>
      </dgm:t>
    </dgm:pt>
    <dgm:pt modelId="{321FEC01-A74E-4ACB-9B8C-D0FD47BD90BC}" type="sibTrans" cxnId="{43E50BBD-79CF-4492-A56F-AED3543E4DB0}">
      <dgm:prSet/>
      <dgm:spPr/>
      <dgm:t>
        <a:bodyPr/>
        <a:lstStyle/>
        <a:p>
          <a:endParaRPr lang="en-HK"/>
        </a:p>
      </dgm:t>
    </dgm:pt>
    <dgm:pt modelId="{67E1B3F6-AE84-481E-8A84-7AF7A2CCEC51}" type="pres">
      <dgm:prSet presAssocID="{50FE6150-4714-4738-9742-8D225EC4D9AF}" presName="diagram" presStyleCnt="0">
        <dgm:presLayoutVars>
          <dgm:dir/>
          <dgm:resizeHandles val="exact"/>
        </dgm:presLayoutVars>
      </dgm:prSet>
      <dgm:spPr/>
    </dgm:pt>
    <dgm:pt modelId="{EE1FD1EF-C602-467B-9166-44F41E702B0B}" type="pres">
      <dgm:prSet presAssocID="{366D183A-2C0C-4F26-AA18-CC2ADE7EC2E4}" presName="node" presStyleLbl="node1" presStyleIdx="0" presStyleCnt="4">
        <dgm:presLayoutVars>
          <dgm:bulletEnabled val="1"/>
        </dgm:presLayoutVars>
      </dgm:prSet>
      <dgm:spPr/>
    </dgm:pt>
    <dgm:pt modelId="{1358E334-E88B-4540-86E2-6C4BC42C7A70}" type="pres">
      <dgm:prSet presAssocID="{DC882909-F0C9-4EF2-AB0B-8D0A9CF37A91}" presName="sibTrans" presStyleCnt="0"/>
      <dgm:spPr/>
    </dgm:pt>
    <dgm:pt modelId="{D6731955-FDA6-416D-BE26-4762F1658AC2}" type="pres">
      <dgm:prSet presAssocID="{74E1839A-CFB3-4FCD-82BD-DB35A88D3617}" presName="node" presStyleLbl="node1" presStyleIdx="1" presStyleCnt="4">
        <dgm:presLayoutVars>
          <dgm:bulletEnabled val="1"/>
        </dgm:presLayoutVars>
      </dgm:prSet>
      <dgm:spPr/>
    </dgm:pt>
    <dgm:pt modelId="{D577526A-940E-489E-943E-B36A82ABCBDB}" type="pres">
      <dgm:prSet presAssocID="{ECBDFBE8-20C0-41CD-AFAA-65E68E31D730}" presName="sibTrans" presStyleCnt="0"/>
      <dgm:spPr/>
    </dgm:pt>
    <dgm:pt modelId="{C2B482DF-5246-4600-97A2-8927562C6F89}" type="pres">
      <dgm:prSet presAssocID="{15484854-2192-4A39-A41C-EFD724A6FAE9}" presName="node" presStyleLbl="node1" presStyleIdx="2" presStyleCnt="4">
        <dgm:presLayoutVars>
          <dgm:bulletEnabled val="1"/>
        </dgm:presLayoutVars>
      </dgm:prSet>
      <dgm:spPr/>
    </dgm:pt>
    <dgm:pt modelId="{96B1CF76-19B3-4A04-9E9D-6F5EDB125184}" type="pres">
      <dgm:prSet presAssocID="{D6AF69EE-35A1-4217-BF9B-14DE1B4DCF74}" presName="sibTrans" presStyleCnt="0"/>
      <dgm:spPr/>
    </dgm:pt>
    <dgm:pt modelId="{F17705A1-14BD-48A0-B274-711AED334FF4}" type="pres">
      <dgm:prSet presAssocID="{ABBD2AB4-6B6F-4B8D-A608-31DD8F48D0CD}" presName="node" presStyleLbl="node1" presStyleIdx="3" presStyleCnt="4">
        <dgm:presLayoutVars>
          <dgm:bulletEnabled val="1"/>
        </dgm:presLayoutVars>
      </dgm:prSet>
      <dgm:spPr/>
    </dgm:pt>
  </dgm:ptLst>
  <dgm:cxnLst>
    <dgm:cxn modelId="{61BFC50A-7588-462C-B1BF-6C0EFD7E1999}" type="presOf" srcId="{50FE6150-4714-4738-9742-8D225EC4D9AF}" destId="{67E1B3F6-AE84-481E-8A84-7AF7A2CCEC51}" srcOrd="0" destOrd="0" presId="urn:microsoft.com/office/officeart/2005/8/layout/default"/>
    <dgm:cxn modelId="{2D09F071-2218-4D2D-AA65-84281DEE0F33}" type="presOf" srcId="{74E1839A-CFB3-4FCD-82BD-DB35A88D3617}" destId="{D6731955-FDA6-416D-BE26-4762F1658AC2}" srcOrd="0" destOrd="0" presId="urn:microsoft.com/office/officeart/2005/8/layout/default"/>
    <dgm:cxn modelId="{E6FA6686-24EB-47A6-9C10-838D50D0FACB}" type="presOf" srcId="{ABBD2AB4-6B6F-4B8D-A608-31DD8F48D0CD}" destId="{F17705A1-14BD-48A0-B274-711AED334FF4}" srcOrd="0" destOrd="0" presId="urn:microsoft.com/office/officeart/2005/8/layout/default"/>
    <dgm:cxn modelId="{BE3401A8-1AFF-4359-9B52-6345A1632F39}" type="presOf" srcId="{366D183A-2C0C-4F26-AA18-CC2ADE7EC2E4}" destId="{EE1FD1EF-C602-467B-9166-44F41E702B0B}" srcOrd="0" destOrd="0" presId="urn:microsoft.com/office/officeart/2005/8/layout/default"/>
    <dgm:cxn modelId="{B3D09FB7-7843-4B80-A124-1BC2B8FEBBBE}" srcId="{50FE6150-4714-4738-9742-8D225EC4D9AF}" destId="{74E1839A-CFB3-4FCD-82BD-DB35A88D3617}" srcOrd="1" destOrd="0" parTransId="{F6771BE8-A9D6-4224-9191-17BC4356CFFF}" sibTransId="{ECBDFBE8-20C0-41CD-AFAA-65E68E31D730}"/>
    <dgm:cxn modelId="{4DE8D2BB-8B80-4D45-801F-A0DB51DF61D5}" srcId="{50FE6150-4714-4738-9742-8D225EC4D9AF}" destId="{15484854-2192-4A39-A41C-EFD724A6FAE9}" srcOrd="2" destOrd="0" parTransId="{15ECAD06-690C-47B0-AF43-4444DF4BC450}" sibTransId="{D6AF69EE-35A1-4217-BF9B-14DE1B4DCF74}"/>
    <dgm:cxn modelId="{56DC72BC-1C13-4BE6-B77D-7F0A3756A8E5}" srcId="{50FE6150-4714-4738-9742-8D225EC4D9AF}" destId="{366D183A-2C0C-4F26-AA18-CC2ADE7EC2E4}" srcOrd="0" destOrd="0" parTransId="{40E84899-9BF3-418C-B0E0-A74D08E1A1EC}" sibTransId="{DC882909-F0C9-4EF2-AB0B-8D0A9CF37A91}"/>
    <dgm:cxn modelId="{43E50BBD-79CF-4492-A56F-AED3543E4DB0}" srcId="{50FE6150-4714-4738-9742-8D225EC4D9AF}" destId="{ABBD2AB4-6B6F-4B8D-A608-31DD8F48D0CD}" srcOrd="3" destOrd="0" parTransId="{4FEE54EC-DB34-465C-B265-15377E29B9BC}" sibTransId="{321FEC01-A74E-4ACB-9B8C-D0FD47BD90BC}"/>
    <dgm:cxn modelId="{06BD92C7-9EE1-4E8C-8D32-510E7EB5B40D}" type="presOf" srcId="{15484854-2192-4A39-A41C-EFD724A6FAE9}" destId="{C2B482DF-5246-4600-97A2-8927562C6F89}" srcOrd="0" destOrd="0" presId="urn:microsoft.com/office/officeart/2005/8/layout/default"/>
    <dgm:cxn modelId="{CCE1BAB2-14C6-4A52-9033-9E487A48FED7}" type="presParOf" srcId="{67E1B3F6-AE84-481E-8A84-7AF7A2CCEC51}" destId="{EE1FD1EF-C602-467B-9166-44F41E702B0B}" srcOrd="0" destOrd="0" presId="urn:microsoft.com/office/officeart/2005/8/layout/default"/>
    <dgm:cxn modelId="{7A517488-796C-4D0A-8E60-0417337FA530}" type="presParOf" srcId="{67E1B3F6-AE84-481E-8A84-7AF7A2CCEC51}" destId="{1358E334-E88B-4540-86E2-6C4BC42C7A70}" srcOrd="1" destOrd="0" presId="urn:microsoft.com/office/officeart/2005/8/layout/default"/>
    <dgm:cxn modelId="{0AE7E62B-1CBC-4CCB-92E8-9809CA486220}" type="presParOf" srcId="{67E1B3F6-AE84-481E-8A84-7AF7A2CCEC51}" destId="{D6731955-FDA6-416D-BE26-4762F1658AC2}" srcOrd="2" destOrd="0" presId="urn:microsoft.com/office/officeart/2005/8/layout/default"/>
    <dgm:cxn modelId="{DD76D9F9-87CA-414C-AE9C-E4CCC534F6D1}" type="presParOf" srcId="{67E1B3F6-AE84-481E-8A84-7AF7A2CCEC51}" destId="{D577526A-940E-489E-943E-B36A82ABCBDB}" srcOrd="3" destOrd="0" presId="urn:microsoft.com/office/officeart/2005/8/layout/default"/>
    <dgm:cxn modelId="{FBDA6787-9198-47C4-980B-ABC559EEC6C7}" type="presParOf" srcId="{67E1B3F6-AE84-481E-8A84-7AF7A2CCEC51}" destId="{C2B482DF-5246-4600-97A2-8927562C6F89}" srcOrd="4" destOrd="0" presId="urn:microsoft.com/office/officeart/2005/8/layout/default"/>
    <dgm:cxn modelId="{C14AC0C7-B167-4BE1-84AF-10892A807853}" type="presParOf" srcId="{67E1B3F6-AE84-481E-8A84-7AF7A2CCEC51}" destId="{96B1CF76-19B3-4A04-9E9D-6F5EDB125184}" srcOrd="5" destOrd="0" presId="urn:microsoft.com/office/officeart/2005/8/layout/default"/>
    <dgm:cxn modelId="{76E0CC70-0827-42B6-9A60-99BC6C6F6200}" type="presParOf" srcId="{67E1B3F6-AE84-481E-8A84-7AF7A2CCEC51}" destId="{F17705A1-14BD-48A0-B274-711AED334FF4}"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224F63-F4EC-452D-90DB-91272A9FA1AC}" type="doc">
      <dgm:prSet loTypeId="urn:microsoft.com/office/officeart/2005/8/layout/chevron1" loCatId="process" qsTypeId="urn:microsoft.com/office/officeart/2005/8/quickstyle/simple1" qsCatId="simple" csTypeId="urn:microsoft.com/office/officeart/2005/8/colors/accent1_2" csCatId="accent1" phldr="1"/>
      <dgm:spPr/>
    </dgm:pt>
    <dgm:pt modelId="{3B605D57-596C-4E86-A071-6563B2F703B3}">
      <dgm:prSet phldrT="[Text]" custT="1"/>
      <dgm:spPr/>
      <dgm:t>
        <a:bodyPr/>
        <a:lstStyle/>
        <a:p>
          <a:r>
            <a:rPr lang="en-HK" sz="2800" dirty="0">
              <a:latin typeface="Calibri Light" panose="020F0302020204030204" pitchFamily="34" charset="0"/>
              <a:cs typeface="Calibri Light" panose="020F0302020204030204" pitchFamily="34" charset="0"/>
            </a:rPr>
            <a:t>Labour law offences</a:t>
          </a:r>
        </a:p>
      </dgm:t>
    </dgm:pt>
    <dgm:pt modelId="{9F7CE8E5-0987-41F6-B671-B364E2D437D1}" type="parTrans" cxnId="{CD5BDE49-1848-4120-AB90-89B66371774D}">
      <dgm:prSet/>
      <dgm:spPr/>
      <dgm:t>
        <a:bodyPr/>
        <a:lstStyle/>
        <a:p>
          <a:endParaRPr lang="en-HK"/>
        </a:p>
      </dgm:t>
    </dgm:pt>
    <dgm:pt modelId="{77267136-3897-4341-B2D0-CE2082FC38C5}" type="sibTrans" cxnId="{CD5BDE49-1848-4120-AB90-89B66371774D}">
      <dgm:prSet/>
      <dgm:spPr/>
      <dgm:t>
        <a:bodyPr/>
        <a:lstStyle/>
        <a:p>
          <a:endParaRPr lang="en-HK"/>
        </a:p>
      </dgm:t>
    </dgm:pt>
    <dgm:pt modelId="{3B205B3A-3B8F-4DA2-A201-30705DB5EE8F}">
      <dgm:prSet phldrT="[Text]" custT="1"/>
      <dgm:spPr/>
      <dgm:t>
        <a:bodyPr/>
        <a:lstStyle/>
        <a:p>
          <a:r>
            <a:rPr lang="en-HK" sz="2800" dirty="0">
              <a:latin typeface="Calibri Light" panose="020F0302020204030204" pitchFamily="34" charset="0"/>
              <a:cs typeface="Calibri Light" panose="020F0302020204030204" pitchFamily="34" charset="0"/>
            </a:rPr>
            <a:t>Forced labour</a:t>
          </a:r>
        </a:p>
      </dgm:t>
    </dgm:pt>
    <dgm:pt modelId="{1B9E8ED7-C48E-48DB-B7C6-DC60E56308E8}" type="parTrans" cxnId="{D44D9B51-EDAA-4545-95C1-CF351B2F4F3A}">
      <dgm:prSet/>
      <dgm:spPr/>
      <dgm:t>
        <a:bodyPr/>
        <a:lstStyle/>
        <a:p>
          <a:endParaRPr lang="en-HK"/>
        </a:p>
      </dgm:t>
    </dgm:pt>
    <dgm:pt modelId="{1F67F055-7B86-4EE0-8854-ADFD50443510}" type="sibTrans" cxnId="{D44D9B51-EDAA-4545-95C1-CF351B2F4F3A}">
      <dgm:prSet/>
      <dgm:spPr/>
      <dgm:t>
        <a:bodyPr/>
        <a:lstStyle/>
        <a:p>
          <a:endParaRPr lang="en-HK"/>
        </a:p>
      </dgm:t>
    </dgm:pt>
    <dgm:pt modelId="{5D275ACE-8358-45E2-880B-2E77A2B18EE8}">
      <dgm:prSet phldrT="[Text]" custT="1"/>
      <dgm:spPr/>
      <dgm:t>
        <a:bodyPr/>
        <a:lstStyle/>
        <a:p>
          <a:r>
            <a:rPr lang="en-HK" sz="2800" dirty="0">
              <a:latin typeface="Calibri Light" panose="020F0302020204030204" pitchFamily="34" charset="0"/>
              <a:cs typeface="Calibri Light" panose="020F0302020204030204" pitchFamily="34" charset="0"/>
            </a:rPr>
            <a:t>Human trafficking</a:t>
          </a:r>
        </a:p>
      </dgm:t>
    </dgm:pt>
    <dgm:pt modelId="{5A41A31E-36C3-4151-8B6D-2FA7868AF74C}" type="parTrans" cxnId="{7B3D3376-0551-4441-B32C-E21F6FD393A5}">
      <dgm:prSet/>
      <dgm:spPr/>
      <dgm:t>
        <a:bodyPr/>
        <a:lstStyle/>
        <a:p>
          <a:endParaRPr lang="en-HK"/>
        </a:p>
      </dgm:t>
    </dgm:pt>
    <dgm:pt modelId="{FB73CC48-A6E9-4C04-B242-B0B115F27903}" type="sibTrans" cxnId="{7B3D3376-0551-4441-B32C-E21F6FD393A5}">
      <dgm:prSet/>
      <dgm:spPr/>
      <dgm:t>
        <a:bodyPr/>
        <a:lstStyle/>
        <a:p>
          <a:endParaRPr lang="en-HK"/>
        </a:p>
      </dgm:t>
    </dgm:pt>
    <dgm:pt modelId="{3C752167-0106-4279-9836-EA022B4CCCE5}">
      <dgm:prSet phldrT="[Text]" custT="1"/>
      <dgm:spPr/>
      <dgm:t>
        <a:bodyPr/>
        <a:lstStyle/>
        <a:p>
          <a:r>
            <a:rPr lang="en-HK" sz="2800" dirty="0">
              <a:latin typeface="Calibri Light" panose="020F0302020204030204" pitchFamily="34" charset="0"/>
              <a:cs typeface="Calibri Light" panose="020F0302020204030204" pitchFamily="34" charset="0"/>
            </a:rPr>
            <a:t>Slavery</a:t>
          </a:r>
        </a:p>
      </dgm:t>
    </dgm:pt>
    <dgm:pt modelId="{6DAAB40F-FC8E-4E5F-B5D6-6942BD42E8E0}" type="parTrans" cxnId="{DF61F585-5263-484F-A44C-B5D173530C8F}">
      <dgm:prSet/>
      <dgm:spPr/>
      <dgm:t>
        <a:bodyPr/>
        <a:lstStyle/>
        <a:p>
          <a:endParaRPr lang="en-HK"/>
        </a:p>
      </dgm:t>
    </dgm:pt>
    <dgm:pt modelId="{26144568-1D11-409E-8218-A82C7E038851}" type="sibTrans" cxnId="{DF61F585-5263-484F-A44C-B5D173530C8F}">
      <dgm:prSet/>
      <dgm:spPr/>
      <dgm:t>
        <a:bodyPr/>
        <a:lstStyle/>
        <a:p>
          <a:endParaRPr lang="en-HK"/>
        </a:p>
      </dgm:t>
    </dgm:pt>
    <dgm:pt modelId="{743C2003-AEB6-4639-9D24-1E95548E969B}" type="pres">
      <dgm:prSet presAssocID="{73224F63-F4EC-452D-90DB-91272A9FA1AC}" presName="Name0" presStyleCnt="0">
        <dgm:presLayoutVars>
          <dgm:dir/>
          <dgm:animLvl val="lvl"/>
          <dgm:resizeHandles val="exact"/>
        </dgm:presLayoutVars>
      </dgm:prSet>
      <dgm:spPr/>
    </dgm:pt>
    <dgm:pt modelId="{F8BE5C92-7E5D-4629-A316-D97CF66BE525}" type="pres">
      <dgm:prSet presAssocID="{3B605D57-596C-4E86-A071-6563B2F703B3}" presName="parTxOnly" presStyleLbl="node1" presStyleIdx="0" presStyleCnt="4">
        <dgm:presLayoutVars>
          <dgm:chMax val="0"/>
          <dgm:chPref val="0"/>
          <dgm:bulletEnabled val="1"/>
        </dgm:presLayoutVars>
      </dgm:prSet>
      <dgm:spPr/>
    </dgm:pt>
    <dgm:pt modelId="{A84EB10D-408D-4A77-AA04-CFB6C6216308}" type="pres">
      <dgm:prSet presAssocID="{77267136-3897-4341-B2D0-CE2082FC38C5}" presName="parTxOnlySpace" presStyleCnt="0"/>
      <dgm:spPr/>
    </dgm:pt>
    <dgm:pt modelId="{FF75A057-E2FD-4467-8F3B-88F57B5C90D1}" type="pres">
      <dgm:prSet presAssocID="{3B205B3A-3B8F-4DA2-A201-30705DB5EE8F}" presName="parTxOnly" presStyleLbl="node1" presStyleIdx="1" presStyleCnt="4">
        <dgm:presLayoutVars>
          <dgm:chMax val="0"/>
          <dgm:chPref val="0"/>
          <dgm:bulletEnabled val="1"/>
        </dgm:presLayoutVars>
      </dgm:prSet>
      <dgm:spPr/>
    </dgm:pt>
    <dgm:pt modelId="{3B90860F-5BD6-48C3-BD99-0F1CA5083000}" type="pres">
      <dgm:prSet presAssocID="{1F67F055-7B86-4EE0-8854-ADFD50443510}" presName="parTxOnlySpace" presStyleCnt="0"/>
      <dgm:spPr/>
    </dgm:pt>
    <dgm:pt modelId="{85D1E549-07C2-43AA-96E9-DCBCEF2D012E}" type="pres">
      <dgm:prSet presAssocID="{5D275ACE-8358-45E2-880B-2E77A2B18EE8}" presName="parTxOnly" presStyleLbl="node1" presStyleIdx="2" presStyleCnt="4">
        <dgm:presLayoutVars>
          <dgm:chMax val="0"/>
          <dgm:chPref val="0"/>
          <dgm:bulletEnabled val="1"/>
        </dgm:presLayoutVars>
      </dgm:prSet>
      <dgm:spPr/>
    </dgm:pt>
    <dgm:pt modelId="{528DD5DD-8754-482C-8D12-DDC6BF5D953B}" type="pres">
      <dgm:prSet presAssocID="{FB73CC48-A6E9-4C04-B242-B0B115F27903}" presName="parTxOnlySpace" presStyleCnt="0"/>
      <dgm:spPr/>
    </dgm:pt>
    <dgm:pt modelId="{796CBD5F-713A-4F3F-A737-55A8E0E9E6B1}" type="pres">
      <dgm:prSet presAssocID="{3C752167-0106-4279-9836-EA022B4CCCE5}" presName="parTxOnly" presStyleLbl="node1" presStyleIdx="3" presStyleCnt="4">
        <dgm:presLayoutVars>
          <dgm:chMax val="0"/>
          <dgm:chPref val="0"/>
          <dgm:bulletEnabled val="1"/>
        </dgm:presLayoutVars>
      </dgm:prSet>
      <dgm:spPr/>
    </dgm:pt>
  </dgm:ptLst>
  <dgm:cxnLst>
    <dgm:cxn modelId="{46010325-A3C2-4CBA-AAE6-BDAC6B51A57F}" type="presOf" srcId="{3C752167-0106-4279-9836-EA022B4CCCE5}" destId="{796CBD5F-713A-4F3F-A737-55A8E0E9E6B1}" srcOrd="0" destOrd="0" presId="urn:microsoft.com/office/officeart/2005/8/layout/chevron1"/>
    <dgm:cxn modelId="{AC22A525-FBB9-4E46-895C-15573C3B3B4B}" type="presOf" srcId="{5D275ACE-8358-45E2-880B-2E77A2B18EE8}" destId="{85D1E549-07C2-43AA-96E9-DCBCEF2D012E}" srcOrd="0" destOrd="0" presId="urn:microsoft.com/office/officeart/2005/8/layout/chevron1"/>
    <dgm:cxn modelId="{DDABA762-7B20-48F2-B7E2-5AE80EC67B45}" type="presOf" srcId="{3B605D57-596C-4E86-A071-6563B2F703B3}" destId="{F8BE5C92-7E5D-4629-A316-D97CF66BE525}" srcOrd="0" destOrd="0" presId="urn:microsoft.com/office/officeart/2005/8/layout/chevron1"/>
    <dgm:cxn modelId="{CD5BDE49-1848-4120-AB90-89B66371774D}" srcId="{73224F63-F4EC-452D-90DB-91272A9FA1AC}" destId="{3B605D57-596C-4E86-A071-6563B2F703B3}" srcOrd="0" destOrd="0" parTransId="{9F7CE8E5-0987-41F6-B671-B364E2D437D1}" sibTransId="{77267136-3897-4341-B2D0-CE2082FC38C5}"/>
    <dgm:cxn modelId="{D44D9B51-EDAA-4545-95C1-CF351B2F4F3A}" srcId="{73224F63-F4EC-452D-90DB-91272A9FA1AC}" destId="{3B205B3A-3B8F-4DA2-A201-30705DB5EE8F}" srcOrd="1" destOrd="0" parTransId="{1B9E8ED7-C48E-48DB-B7C6-DC60E56308E8}" sibTransId="{1F67F055-7B86-4EE0-8854-ADFD50443510}"/>
    <dgm:cxn modelId="{7B3D3376-0551-4441-B32C-E21F6FD393A5}" srcId="{73224F63-F4EC-452D-90DB-91272A9FA1AC}" destId="{5D275ACE-8358-45E2-880B-2E77A2B18EE8}" srcOrd="2" destOrd="0" parTransId="{5A41A31E-36C3-4151-8B6D-2FA7868AF74C}" sibTransId="{FB73CC48-A6E9-4C04-B242-B0B115F27903}"/>
    <dgm:cxn modelId="{DF61F585-5263-484F-A44C-B5D173530C8F}" srcId="{73224F63-F4EC-452D-90DB-91272A9FA1AC}" destId="{3C752167-0106-4279-9836-EA022B4CCCE5}" srcOrd="3" destOrd="0" parTransId="{6DAAB40F-FC8E-4E5F-B5D6-6942BD42E8E0}" sibTransId="{26144568-1D11-409E-8218-A82C7E038851}"/>
    <dgm:cxn modelId="{19813AB4-6365-4A9D-B829-62CF6C71B0AA}" type="presOf" srcId="{73224F63-F4EC-452D-90DB-91272A9FA1AC}" destId="{743C2003-AEB6-4639-9D24-1E95548E969B}" srcOrd="0" destOrd="0" presId="urn:microsoft.com/office/officeart/2005/8/layout/chevron1"/>
    <dgm:cxn modelId="{964507DC-E3E1-4768-96A6-A602A463CF85}" type="presOf" srcId="{3B205B3A-3B8F-4DA2-A201-30705DB5EE8F}" destId="{FF75A057-E2FD-4467-8F3B-88F57B5C90D1}" srcOrd="0" destOrd="0" presId="urn:microsoft.com/office/officeart/2005/8/layout/chevron1"/>
    <dgm:cxn modelId="{9F9635C1-E7B7-401B-8A07-678EE9037C25}" type="presParOf" srcId="{743C2003-AEB6-4639-9D24-1E95548E969B}" destId="{F8BE5C92-7E5D-4629-A316-D97CF66BE525}" srcOrd="0" destOrd="0" presId="urn:microsoft.com/office/officeart/2005/8/layout/chevron1"/>
    <dgm:cxn modelId="{8C25C0A0-F45F-413F-8FA2-D62E6457CB17}" type="presParOf" srcId="{743C2003-AEB6-4639-9D24-1E95548E969B}" destId="{A84EB10D-408D-4A77-AA04-CFB6C6216308}" srcOrd="1" destOrd="0" presId="urn:microsoft.com/office/officeart/2005/8/layout/chevron1"/>
    <dgm:cxn modelId="{29FC816D-ACA0-4810-BE33-969C8D20C976}" type="presParOf" srcId="{743C2003-AEB6-4639-9D24-1E95548E969B}" destId="{FF75A057-E2FD-4467-8F3B-88F57B5C90D1}" srcOrd="2" destOrd="0" presId="urn:microsoft.com/office/officeart/2005/8/layout/chevron1"/>
    <dgm:cxn modelId="{AAB44A42-1EBB-4C82-89B0-27BEBA2AC298}" type="presParOf" srcId="{743C2003-AEB6-4639-9D24-1E95548E969B}" destId="{3B90860F-5BD6-48C3-BD99-0F1CA5083000}" srcOrd="3" destOrd="0" presId="urn:microsoft.com/office/officeart/2005/8/layout/chevron1"/>
    <dgm:cxn modelId="{B743042F-7630-43EA-8FCA-55341CBE3560}" type="presParOf" srcId="{743C2003-AEB6-4639-9D24-1E95548E969B}" destId="{85D1E549-07C2-43AA-96E9-DCBCEF2D012E}" srcOrd="4" destOrd="0" presId="urn:microsoft.com/office/officeart/2005/8/layout/chevron1"/>
    <dgm:cxn modelId="{3FC83402-E355-4816-8604-384E9D137F4E}" type="presParOf" srcId="{743C2003-AEB6-4639-9D24-1E95548E969B}" destId="{528DD5DD-8754-482C-8D12-DDC6BF5D953B}" srcOrd="5" destOrd="0" presId="urn:microsoft.com/office/officeart/2005/8/layout/chevron1"/>
    <dgm:cxn modelId="{FDA95B9C-926C-47E1-8E6A-768E7780B8F0}" type="presParOf" srcId="{743C2003-AEB6-4639-9D24-1E95548E969B}" destId="{796CBD5F-713A-4F3F-A737-55A8E0E9E6B1}"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DD89D1-DE80-4A0A-8042-9D4EF2CE2F7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HK"/>
        </a:p>
      </dgm:t>
    </dgm:pt>
    <dgm:pt modelId="{B2AC9FA8-317B-4237-B14F-7D44DEA9BBCE}">
      <dgm:prSet phldrT="[Text]" custT="1"/>
      <dgm:spPr/>
      <dgm:t>
        <a:bodyPr/>
        <a:lstStyle/>
        <a:p>
          <a:pPr>
            <a:buFont typeface="Courier New" panose="02070309020205020404" pitchFamily="49" charset="0"/>
            <a:buChar char="o"/>
          </a:pPr>
          <a:r>
            <a:rPr lang="en-HK" sz="2600" dirty="0">
              <a:latin typeface="Calibri Light" panose="020F0302020204030204" pitchFamily="34" charset="0"/>
              <a:cs typeface="Calibri Light" panose="020F0302020204030204" pitchFamily="34" charset="0"/>
            </a:rPr>
            <a:t>Low enforcement</a:t>
          </a:r>
          <a:endParaRPr lang="en-HK" sz="2600" dirty="0"/>
        </a:p>
      </dgm:t>
    </dgm:pt>
    <dgm:pt modelId="{D8D6CD05-76DB-464B-AC97-18BC5BF7AB01}" type="parTrans" cxnId="{CB5EFB90-0FAE-436D-9881-DEE4F39C6602}">
      <dgm:prSet/>
      <dgm:spPr/>
      <dgm:t>
        <a:bodyPr/>
        <a:lstStyle/>
        <a:p>
          <a:endParaRPr lang="en-HK"/>
        </a:p>
      </dgm:t>
    </dgm:pt>
    <dgm:pt modelId="{9D159E0E-E41D-4AF2-9529-0ADEFE81CD01}" type="sibTrans" cxnId="{CB5EFB90-0FAE-436D-9881-DEE4F39C6602}">
      <dgm:prSet/>
      <dgm:spPr/>
      <dgm:t>
        <a:bodyPr/>
        <a:lstStyle/>
        <a:p>
          <a:endParaRPr lang="en-HK"/>
        </a:p>
      </dgm:t>
    </dgm:pt>
    <dgm:pt modelId="{F08336B0-D1C0-4C77-BFA1-2486A67006FF}">
      <dgm:prSet custT="1"/>
      <dgm:spPr/>
      <dgm:t>
        <a:bodyPr/>
        <a:lstStyle/>
        <a:p>
          <a:r>
            <a:rPr lang="en-HK" sz="2600" dirty="0">
              <a:latin typeface="Calibri Light" panose="020F0302020204030204" pitchFamily="34" charset="0"/>
              <a:cs typeface="Calibri Light" panose="020F0302020204030204" pitchFamily="34" charset="0"/>
            </a:rPr>
            <a:t>Corporates are not legal actors in some jurisdictions</a:t>
          </a:r>
        </a:p>
      </dgm:t>
    </dgm:pt>
    <dgm:pt modelId="{6C1BF021-FBF8-4E69-937C-39D1F8E6FF06}" type="parTrans" cxnId="{41540651-F5D7-4CDB-ACF4-8167828ABCE3}">
      <dgm:prSet/>
      <dgm:spPr/>
      <dgm:t>
        <a:bodyPr/>
        <a:lstStyle/>
        <a:p>
          <a:endParaRPr lang="en-HK"/>
        </a:p>
      </dgm:t>
    </dgm:pt>
    <dgm:pt modelId="{4172F126-7056-475A-B7D5-BD9D6BEAF72C}" type="sibTrans" cxnId="{41540651-F5D7-4CDB-ACF4-8167828ABCE3}">
      <dgm:prSet/>
      <dgm:spPr/>
      <dgm:t>
        <a:bodyPr/>
        <a:lstStyle/>
        <a:p>
          <a:endParaRPr lang="en-HK"/>
        </a:p>
      </dgm:t>
    </dgm:pt>
    <dgm:pt modelId="{C7250DD6-62B1-47A8-8A2B-A5CBC2CBBEE1}">
      <dgm:prSet custT="1"/>
      <dgm:spPr/>
      <dgm:t>
        <a:bodyPr/>
        <a:lstStyle/>
        <a:p>
          <a:r>
            <a:rPr lang="en-HK" sz="2600" dirty="0">
              <a:latin typeface="Calibri Light" panose="020F0302020204030204" pitchFamily="34" charset="0"/>
              <a:cs typeface="Calibri Light" panose="020F0302020204030204" pitchFamily="34" charset="0"/>
            </a:rPr>
            <a:t>Degree of state/corporate complicity</a:t>
          </a:r>
        </a:p>
      </dgm:t>
    </dgm:pt>
    <dgm:pt modelId="{0C06AD23-5EBE-48B2-9344-2D632EA8F88A}" type="parTrans" cxnId="{3CBD6141-8823-44CE-8379-4D021637C20E}">
      <dgm:prSet/>
      <dgm:spPr/>
      <dgm:t>
        <a:bodyPr/>
        <a:lstStyle/>
        <a:p>
          <a:endParaRPr lang="en-HK"/>
        </a:p>
      </dgm:t>
    </dgm:pt>
    <dgm:pt modelId="{67D0D61D-BA5C-4657-B154-C9F923BD23F9}" type="sibTrans" cxnId="{3CBD6141-8823-44CE-8379-4D021637C20E}">
      <dgm:prSet/>
      <dgm:spPr/>
      <dgm:t>
        <a:bodyPr/>
        <a:lstStyle/>
        <a:p>
          <a:endParaRPr lang="en-HK"/>
        </a:p>
      </dgm:t>
    </dgm:pt>
    <dgm:pt modelId="{067804DE-73ED-46E6-9C69-18A89622961E}">
      <dgm:prSet custT="1"/>
      <dgm:spPr/>
      <dgm:t>
        <a:bodyPr/>
        <a:lstStyle/>
        <a:p>
          <a:r>
            <a:rPr lang="en-HK" sz="2600" dirty="0">
              <a:latin typeface="Calibri Light" panose="020F0302020204030204" pitchFamily="34" charset="0"/>
              <a:cs typeface="Calibri Light" panose="020F0302020204030204" pitchFamily="34" charset="0"/>
            </a:rPr>
            <a:t>Criminal defamation</a:t>
          </a:r>
        </a:p>
      </dgm:t>
    </dgm:pt>
    <dgm:pt modelId="{9A8EF8E1-F253-4429-B34E-30F824BAF3A7}" type="parTrans" cxnId="{0C2A8AF5-19B2-4CEB-B306-807E6F2017A4}">
      <dgm:prSet/>
      <dgm:spPr/>
      <dgm:t>
        <a:bodyPr/>
        <a:lstStyle/>
        <a:p>
          <a:endParaRPr lang="en-HK"/>
        </a:p>
      </dgm:t>
    </dgm:pt>
    <dgm:pt modelId="{F43A7967-0641-47F4-BFF5-7F66E7FAE2CC}" type="sibTrans" cxnId="{0C2A8AF5-19B2-4CEB-B306-807E6F2017A4}">
      <dgm:prSet/>
      <dgm:spPr/>
      <dgm:t>
        <a:bodyPr/>
        <a:lstStyle/>
        <a:p>
          <a:endParaRPr lang="en-HK"/>
        </a:p>
      </dgm:t>
    </dgm:pt>
    <dgm:pt modelId="{BB8B90DD-F04F-4929-9AC2-3BCC71F1CF96}">
      <dgm:prSet custT="1"/>
      <dgm:spPr/>
      <dgm:t>
        <a:bodyPr/>
        <a:lstStyle/>
        <a:p>
          <a:r>
            <a:rPr lang="en-HK" sz="2600" dirty="0">
              <a:latin typeface="Calibri Light" panose="020F0302020204030204" pitchFamily="34" charset="0"/>
              <a:cs typeface="Calibri Light" panose="020F0302020204030204" pitchFamily="34" charset="0"/>
            </a:rPr>
            <a:t>Retaliatory actions by corporations</a:t>
          </a:r>
        </a:p>
      </dgm:t>
    </dgm:pt>
    <dgm:pt modelId="{E82DB395-241E-42A8-95FB-53AC8DE02542}" type="parTrans" cxnId="{855096AD-661F-416D-BEBF-90E84BB5C709}">
      <dgm:prSet/>
      <dgm:spPr/>
      <dgm:t>
        <a:bodyPr/>
        <a:lstStyle/>
        <a:p>
          <a:endParaRPr lang="en-HK"/>
        </a:p>
      </dgm:t>
    </dgm:pt>
    <dgm:pt modelId="{999D2610-57CE-4582-BB13-0FA8F8E949F4}" type="sibTrans" cxnId="{855096AD-661F-416D-BEBF-90E84BB5C709}">
      <dgm:prSet/>
      <dgm:spPr/>
      <dgm:t>
        <a:bodyPr/>
        <a:lstStyle/>
        <a:p>
          <a:endParaRPr lang="en-HK"/>
        </a:p>
      </dgm:t>
    </dgm:pt>
    <dgm:pt modelId="{288DC9D6-4DDC-4132-B5E6-067DC676DB70}" type="pres">
      <dgm:prSet presAssocID="{9ADD89D1-DE80-4A0A-8042-9D4EF2CE2F7A}" presName="diagram" presStyleCnt="0">
        <dgm:presLayoutVars>
          <dgm:dir/>
          <dgm:resizeHandles val="exact"/>
        </dgm:presLayoutVars>
      </dgm:prSet>
      <dgm:spPr/>
    </dgm:pt>
    <dgm:pt modelId="{0C0E3B3A-CDBA-4D97-8BAA-E66DF1D2FA06}" type="pres">
      <dgm:prSet presAssocID="{B2AC9FA8-317B-4237-B14F-7D44DEA9BBCE}" presName="node" presStyleLbl="node1" presStyleIdx="0" presStyleCnt="5">
        <dgm:presLayoutVars>
          <dgm:bulletEnabled val="1"/>
        </dgm:presLayoutVars>
      </dgm:prSet>
      <dgm:spPr/>
    </dgm:pt>
    <dgm:pt modelId="{39E2E552-A559-4A4C-8F1A-EE85A5F88023}" type="pres">
      <dgm:prSet presAssocID="{9D159E0E-E41D-4AF2-9529-0ADEFE81CD01}" presName="sibTrans" presStyleCnt="0"/>
      <dgm:spPr/>
    </dgm:pt>
    <dgm:pt modelId="{F7DA511C-15A2-41E9-82A4-0CADDFE7B9A2}" type="pres">
      <dgm:prSet presAssocID="{F08336B0-D1C0-4C77-BFA1-2486A67006FF}" presName="node" presStyleLbl="node1" presStyleIdx="1" presStyleCnt="5">
        <dgm:presLayoutVars>
          <dgm:bulletEnabled val="1"/>
        </dgm:presLayoutVars>
      </dgm:prSet>
      <dgm:spPr/>
    </dgm:pt>
    <dgm:pt modelId="{4BFFF44D-225F-4310-A98D-4E52B8FF45C4}" type="pres">
      <dgm:prSet presAssocID="{4172F126-7056-475A-B7D5-BD9D6BEAF72C}" presName="sibTrans" presStyleCnt="0"/>
      <dgm:spPr/>
    </dgm:pt>
    <dgm:pt modelId="{6C2B7221-F7BC-48ED-BA3F-E187A9194683}" type="pres">
      <dgm:prSet presAssocID="{C7250DD6-62B1-47A8-8A2B-A5CBC2CBBEE1}" presName="node" presStyleLbl="node1" presStyleIdx="2" presStyleCnt="5">
        <dgm:presLayoutVars>
          <dgm:bulletEnabled val="1"/>
        </dgm:presLayoutVars>
      </dgm:prSet>
      <dgm:spPr/>
    </dgm:pt>
    <dgm:pt modelId="{59528CEF-BE62-4AE6-AA38-D3E1F41113A3}" type="pres">
      <dgm:prSet presAssocID="{67D0D61D-BA5C-4657-B154-C9F923BD23F9}" presName="sibTrans" presStyleCnt="0"/>
      <dgm:spPr/>
    </dgm:pt>
    <dgm:pt modelId="{58E8D873-12ED-4198-B31B-B87FB855D9A8}" type="pres">
      <dgm:prSet presAssocID="{067804DE-73ED-46E6-9C69-18A89622961E}" presName="node" presStyleLbl="node1" presStyleIdx="3" presStyleCnt="5">
        <dgm:presLayoutVars>
          <dgm:bulletEnabled val="1"/>
        </dgm:presLayoutVars>
      </dgm:prSet>
      <dgm:spPr/>
    </dgm:pt>
    <dgm:pt modelId="{BAA52906-B910-4E7B-A41B-B59C60DF80C1}" type="pres">
      <dgm:prSet presAssocID="{F43A7967-0641-47F4-BFF5-7F66E7FAE2CC}" presName="sibTrans" presStyleCnt="0"/>
      <dgm:spPr/>
    </dgm:pt>
    <dgm:pt modelId="{4F2F73FC-5587-4097-977A-751D17747778}" type="pres">
      <dgm:prSet presAssocID="{BB8B90DD-F04F-4929-9AC2-3BCC71F1CF96}" presName="node" presStyleLbl="node1" presStyleIdx="4" presStyleCnt="5">
        <dgm:presLayoutVars>
          <dgm:bulletEnabled val="1"/>
        </dgm:presLayoutVars>
      </dgm:prSet>
      <dgm:spPr/>
    </dgm:pt>
  </dgm:ptLst>
  <dgm:cxnLst>
    <dgm:cxn modelId="{1C34750C-6143-49E6-A5D4-E0942BD914F2}" type="presOf" srcId="{BB8B90DD-F04F-4929-9AC2-3BCC71F1CF96}" destId="{4F2F73FC-5587-4097-977A-751D17747778}" srcOrd="0" destOrd="0" presId="urn:microsoft.com/office/officeart/2005/8/layout/default"/>
    <dgm:cxn modelId="{348BA221-F3EE-4CCA-840F-509B238CB7DD}" type="presOf" srcId="{C7250DD6-62B1-47A8-8A2B-A5CBC2CBBEE1}" destId="{6C2B7221-F7BC-48ED-BA3F-E187A9194683}" srcOrd="0" destOrd="0" presId="urn:microsoft.com/office/officeart/2005/8/layout/default"/>
    <dgm:cxn modelId="{820AE231-C9FC-4175-B280-03784C5FF42E}" type="presOf" srcId="{9ADD89D1-DE80-4A0A-8042-9D4EF2CE2F7A}" destId="{288DC9D6-4DDC-4132-B5E6-067DC676DB70}" srcOrd="0" destOrd="0" presId="urn:microsoft.com/office/officeart/2005/8/layout/default"/>
    <dgm:cxn modelId="{55C0AE3E-A334-429A-9033-3D08A95BAA50}" type="presOf" srcId="{067804DE-73ED-46E6-9C69-18A89622961E}" destId="{58E8D873-12ED-4198-B31B-B87FB855D9A8}" srcOrd="0" destOrd="0" presId="urn:microsoft.com/office/officeart/2005/8/layout/default"/>
    <dgm:cxn modelId="{3CBD6141-8823-44CE-8379-4D021637C20E}" srcId="{9ADD89D1-DE80-4A0A-8042-9D4EF2CE2F7A}" destId="{C7250DD6-62B1-47A8-8A2B-A5CBC2CBBEE1}" srcOrd="2" destOrd="0" parTransId="{0C06AD23-5EBE-48B2-9344-2D632EA8F88A}" sibTransId="{67D0D61D-BA5C-4657-B154-C9F923BD23F9}"/>
    <dgm:cxn modelId="{7F465462-1FAB-4E0B-83A8-F74C8A84238C}" type="presOf" srcId="{F08336B0-D1C0-4C77-BFA1-2486A67006FF}" destId="{F7DA511C-15A2-41E9-82A4-0CADDFE7B9A2}" srcOrd="0" destOrd="0" presId="urn:microsoft.com/office/officeart/2005/8/layout/default"/>
    <dgm:cxn modelId="{41540651-F5D7-4CDB-ACF4-8167828ABCE3}" srcId="{9ADD89D1-DE80-4A0A-8042-9D4EF2CE2F7A}" destId="{F08336B0-D1C0-4C77-BFA1-2486A67006FF}" srcOrd="1" destOrd="0" parTransId="{6C1BF021-FBF8-4E69-937C-39D1F8E6FF06}" sibTransId="{4172F126-7056-475A-B7D5-BD9D6BEAF72C}"/>
    <dgm:cxn modelId="{CB5EFB90-0FAE-436D-9881-DEE4F39C6602}" srcId="{9ADD89D1-DE80-4A0A-8042-9D4EF2CE2F7A}" destId="{B2AC9FA8-317B-4237-B14F-7D44DEA9BBCE}" srcOrd="0" destOrd="0" parTransId="{D8D6CD05-76DB-464B-AC97-18BC5BF7AB01}" sibTransId="{9D159E0E-E41D-4AF2-9529-0ADEFE81CD01}"/>
    <dgm:cxn modelId="{E58EB0A0-8C95-4035-A277-CBF34BFBD010}" type="presOf" srcId="{B2AC9FA8-317B-4237-B14F-7D44DEA9BBCE}" destId="{0C0E3B3A-CDBA-4D97-8BAA-E66DF1D2FA06}" srcOrd="0" destOrd="0" presId="urn:microsoft.com/office/officeart/2005/8/layout/default"/>
    <dgm:cxn modelId="{855096AD-661F-416D-BEBF-90E84BB5C709}" srcId="{9ADD89D1-DE80-4A0A-8042-9D4EF2CE2F7A}" destId="{BB8B90DD-F04F-4929-9AC2-3BCC71F1CF96}" srcOrd="4" destOrd="0" parTransId="{E82DB395-241E-42A8-95FB-53AC8DE02542}" sibTransId="{999D2610-57CE-4582-BB13-0FA8F8E949F4}"/>
    <dgm:cxn modelId="{0C2A8AF5-19B2-4CEB-B306-807E6F2017A4}" srcId="{9ADD89D1-DE80-4A0A-8042-9D4EF2CE2F7A}" destId="{067804DE-73ED-46E6-9C69-18A89622961E}" srcOrd="3" destOrd="0" parTransId="{9A8EF8E1-F253-4429-B34E-30F824BAF3A7}" sibTransId="{F43A7967-0641-47F4-BFF5-7F66E7FAE2CC}"/>
    <dgm:cxn modelId="{F14C0E58-1C82-456E-AB23-95787DC0FE64}" type="presParOf" srcId="{288DC9D6-4DDC-4132-B5E6-067DC676DB70}" destId="{0C0E3B3A-CDBA-4D97-8BAA-E66DF1D2FA06}" srcOrd="0" destOrd="0" presId="urn:microsoft.com/office/officeart/2005/8/layout/default"/>
    <dgm:cxn modelId="{22865BC5-5B60-48C3-A95E-DBCAC5327129}" type="presParOf" srcId="{288DC9D6-4DDC-4132-B5E6-067DC676DB70}" destId="{39E2E552-A559-4A4C-8F1A-EE85A5F88023}" srcOrd="1" destOrd="0" presId="urn:microsoft.com/office/officeart/2005/8/layout/default"/>
    <dgm:cxn modelId="{7CCE17DA-8E9D-4341-BF6A-BE0903CBD20B}" type="presParOf" srcId="{288DC9D6-4DDC-4132-B5E6-067DC676DB70}" destId="{F7DA511C-15A2-41E9-82A4-0CADDFE7B9A2}" srcOrd="2" destOrd="0" presId="urn:microsoft.com/office/officeart/2005/8/layout/default"/>
    <dgm:cxn modelId="{171E9717-5045-4554-939D-011D9CEF7692}" type="presParOf" srcId="{288DC9D6-4DDC-4132-B5E6-067DC676DB70}" destId="{4BFFF44D-225F-4310-A98D-4E52B8FF45C4}" srcOrd="3" destOrd="0" presId="urn:microsoft.com/office/officeart/2005/8/layout/default"/>
    <dgm:cxn modelId="{48E5A31B-DE5A-406B-9ED5-FE993C7D7A53}" type="presParOf" srcId="{288DC9D6-4DDC-4132-B5E6-067DC676DB70}" destId="{6C2B7221-F7BC-48ED-BA3F-E187A9194683}" srcOrd="4" destOrd="0" presId="urn:microsoft.com/office/officeart/2005/8/layout/default"/>
    <dgm:cxn modelId="{D42415D1-387D-4DFC-BE24-BD72B886A61E}" type="presParOf" srcId="{288DC9D6-4DDC-4132-B5E6-067DC676DB70}" destId="{59528CEF-BE62-4AE6-AA38-D3E1F41113A3}" srcOrd="5" destOrd="0" presId="urn:microsoft.com/office/officeart/2005/8/layout/default"/>
    <dgm:cxn modelId="{1520EF06-FBA0-41D7-8663-EBA5389ADA48}" type="presParOf" srcId="{288DC9D6-4DDC-4132-B5E6-067DC676DB70}" destId="{58E8D873-12ED-4198-B31B-B87FB855D9A8}" srcOrd="6" destOrd="0" presId="urn:microsoft.com/office/officeart/2005/8/layout/default"/>
    <dgm:cxn modelId="{48A2FC7A-8907-4C86-BDCB-0D11D5EE856F}" type="presParOf" srcId="{288DC9D6-4DDC-4132-B5E6-067DC676DB70}" destId="{BAA52906-B910-4E7B-A41B-B59C60DF80C1}" srcOrd="7" destOrd="0" presId="urn:microsoft.com/office/officeart/2005/8/layout/default"/>
    <dgm:cxn modelId="{BFEBE4AE-8D7B-491F-BBB6-6922B4DF9376}" type="presParOf" srcId="{288DC9D6-4DDC-4132-B5E6-067DC676DB70}" destId="{4F2F73FC-5587-4097-977A-751D17747778}"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53CBF0-DA2E-4C97-BE28-DC2FBCD21BD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HK"/>
        </a:p>
      </dgm:t>
    </dgm:pt>
    <dgm:pt modelId="{A4EC1BEC-7136-4978-9961-A748E3788010}">
      <dgm:prSet phldrT="[Text]"/>
      <dgm:spPr/>
      <dgm:t>
        <a:bodyPr/>
        <a:lstStyle/>
        <a:p>
          <a:r>
            <a:rPr lang="en-GB" dirty="0">
              <a:latin typeface="Calibri Light" panose="020F0302020204030204" pitchFamily="34" charset="0"/>
              <a:cs typeface="Calibri Light" panose="020F0302020204030204" pitchFamily="34" charset="0"/>
            </a:rPr>
            <a:t>Help trace flow of illegal profits, identify members of  criminal networks; assist with identification of victims and other known facilitators; collection of crucial evidence that can aid prosecutions</a:t>
          </a:r>
          <a:endParaRPr lang="en-HK" dirty="0"/>
        </a:p>
      </dgm:t>
    </dgm:pt>
    <dgm:pt modelId="{48E9C392-E2F0-463F-894E-4BE6456AB923}" type="parTrans" cxnId="{FDB4E920-CC2A-4EA3-88D4-7A853AC03BCC}">
      <dgm:prSet/>
      <dgm:spPr/>
      <dgm:t>
        <a:bodyPr/>
        <a:lstStyle/>
        <a:p>
          <a:endParaRPr lang="en-HK"/>
        </a:p>
      </dgm:t>
    </dgm:pt>
    <dgm:pt modelId="{8B65AC16-1179-4638-B1C2-F0F2F96CCC8E}" type="sibTrans" cxnId="{FDB4E920-CC2A-4EA3-88D4-7A853AC03BCC}">
      <dgm:prSet/>
      <dgm:spPr/>
      <dgm:t>
        <a:bodyPr/>
        <a:lstStyle/>
        <a:p>
          <a:endParaRPr lang="en-HK"/>
        </a:p>
      </dgm:t>
    </dgm:pt>
    <dgm:pt modelId="{75EC10DA-0050-4D30-88BD-8AC4EBD4E918}">
      <dgm:prSet/>
      <dgm:spPr/>
      <dgm:t>
        <a:bodyPr/>
        <a:lstStyle/>
        <a:p>
          <a:r>
            <a:rPr lang="en-GB" dirty="0">
              <a:latin typeface="Calibri Light" panose="020F0302020204030204" pitchFamily="34" charset="0"/>
              <a:cs typeface="Calibri Light" panose="020F0302020204030204" pitchFamily="34" charset="0"/>
            </a:rPr>
            <a:t>Enable the seizure of assets to deprive criminal networks of their illicit profits</a:t>
          </a:r>
          <a:endParaRPr lang="en-HK" dirty="0">
            <a:latin typeface="Calibri Light" panose="020F0302020204030204" pitchFamily="34" charset="0"/>
            <a:cs typeface="Calibri Light" panose="020F0302020204030204" pitchFamily="34" charset="0"/>
          </a:endParaRPr>
        </a:p>
      </dgm:t>
    </dgm:pt>
    <dgm:pt modelId="{1103B618-8B41-4B38-B55E-685DDE36FCB4}" type="parTrans" cxnId="{49375846-113E-47A5-9340-1060C8A54F31}">
      <dgm:prSet/>
      <dgm:spPr/>
      <dgm:t>
        <a:bodyPr/>
        <a:lstStyle/>
        <a:p>
          <a:endParaRPr lang="en-HK"/>
        </a:p>
      </dgm:t>
    </dgm:pt>
    <dgm:pt modelId="{248A4BF7-AB85-456D-9BC1-C5EF0F306FD0}" type="sibTrans" cxnId="{49375846-113E-47A5-9340-1060C8A54F31}">
      <dgm:prSet/>
      <dgm:spPr/>
      <dgm:t>
        <a:bodyPr/>
        <a:lstStyle/>
        <a:p>
          <a:endParaRPr lang="en-HK"/>
        </a:p>
      </dgm:t>
    </dgm:pt>
    <dgm:pt modelId="{7B6B7345-84CB-4238-AEBC-84F6249EF0A6}">
      <dgm:prSet/>
      <dgm:spPr/>
      <dgm:t>
        <a:bodyPr/>
        <a:lstStyle/>
        <a:p>
          <a:r>
            <a:rPr lang="en-GB" dirty="0">
              <a:latin typeface="Calibri Light" panose="020F0302020204030204" pitchFamily="34" charset="0"/>
              <a:cs typeface="Calibri Light" panose="020F0302020204030204" pitchFamily="34" charset="0"/>
            </a:rPr>
            <a:t>Money laundering offences as another avenue for prosecution especially where there is insufficient evidence to mount a successful prosecution using trafficking in persons offences</a:t>
          </a:r>
        </a:p>
      </dgm:t>
    </dgm:pt>
    <dgm:pt modelId="{9725D347-6AB2-4DCE-994A-BD3D440228F0}" type="parTrans" cxnId="{480504C2-4A40-4A7A-945F-FEA1532396E0}">
      <dgm:prSet/>
      <dgm:spPr/>
      <dgm:t>
        <a:bodyPr/>
        <a:lstStyle/>
        <a:p>
          <a:endParaRPr lang="en-HK"/>
        </a:p>
      </dgm:t>
    </dgm:pt>
    <dgm:pt modelId="{1E9875CF-80FC-4CE7-9E09-E0D4AF782251}" type="sibTrans" cxnId="{480504C2-4A40-4A7A-945F-FEA1532396E0}">
      <dgm:prSet/>
      <dgm:spPr/>
      <dgm:t>
        <a:bodyPr/>
        <a:lstStyle/>
        <a:p>
          <a:endParaRPr lang="en-HK"/>
        </a:p>
      </dgm:t>
    </dgm:pt>
    <dgm:pt modelId="{17907346-9451-4FB1-9A33-E3E5C6EFE0B7}">
      <dgm:prSet/>
      <dgm:spPr/>
      <dgm:t>
        <a:bodyPr/>
        <a:lstStyle/>
        <a:p>
          <a:r>
            <a:rPr lang="en-GB" dirty="0">
              <a:latin typeface="Calibri Light" panose="020F0302020204030204" pitchFamily="34" charset="0"/>
              <a:cs typeface="Calibri Light" panose="020F0302020204030204" pitchFamily="34" charset="0"/>
            </a:rPr>
            <a:t>Use money laundering to uncover other violations of financial regulations</a:t>
          </a:r>
          <a:endParaRPr lang="en-HK" dirty="0">
            <a:latin typeface="Calibri Light" panose="020F0302020204030204" pitchFamily="34" charset="0"/>
            <a:cs typeface="Calibri Light" panose="020F0302020204030204" pitchFamily="34" charset="0"/>
          </a:endParaRPr>
        </a:p>
      </dgm:t>
    </dgm:pt>
    <dgm:pt modelId="{458C75A7-AD5D-46AF-A905-057B24BB6A6F}" type="parTrans" cxnId="{80F8C269-306C-4260-8DDD-DC228020D8E2}">
      <dgm:prSet/>
      <dgm:spPr/>
      <dgm:t>
        <a:bodyPr/>
        <a:lstStyle/>
        <a:p>
          <a:endParaRPr lang="en-HK"/>
        </a:p>
      </dgm:t>
    </dgm:pt>
    <dgm:pt modelId="{C770FBC3-EBF6-495B-93EA-F1F75C075D96}" type="sibTrans" cxnId="{80F8C269-306C-4260-8DDD-DC228020D8E2}">
      <dgm:prSet/>
      <dgm:spPr/>
      <dgm:t>
        <a:bodyPr/>
        <a:lstStyle/>
        <a:p>
          <a:endParaRPr lang="en-HK"/>
        </a:p>
      </dgm:t>
    </dgm:pt>
    <dgm:pt modelId="{538EF850-1BCE-4EE8-A742-A7B68D48F81A}">
      <dgm:prSet/>
      <dgm:spPr/>
      <dgm:t>
        <a:bodyPr/>
        <a:lstStyle/>
        <a:p>
          <a:r>
            <a:rPr lang="en-GB" dirty="0">
              <a:latin typeface="Calibri Light" panose="020F0302020204030204" pitchFamily="34" charset="0"/>
              <a:cs typeface="Calibri Light" panose="020F0302020204030204" pitchFamily="34" charset="0"/>
            </a:rPr>
            <a:t>Evidentiary contribution/corroboration</a:t>
          </a:r>
          <a:endParaRPr lang="en-HK" dirty="0">
            <a:latin typeface="Calibri Light" panose="020F0302020204030204" pitchFamily="34" charset="0"/>
            <a:cs typeface="Calibri Light" panose="020F0302020204030204" pitchFamily="34" charset="0"/>
          </a:endParaRPr>
        </a:p>
      </dgm:t>
    </dgm:pt>
    <dgm:pt modelId="{DC63312C-F544-4522-82C7-E85F7AC4806D}" type="parTrans" cxnId="{05578C68-40AD-49AF-BD9B-C46493849B49}">
      <dgm:prSet/>
      <dgm:spPr/>
      <dgm:t>
        <a:bodyPr/>
        <a:lstStyle/>
        <a:p>
          <a:endParaRPr lang="en-HK"/>
        </a:p>
      </dgm:t>
    </dgm:pt>
    <dgm:pt modelId="{6CD2FE0F-B3F3-476A-9272-9FF7561F957E}" type="sibTrans" cxnId="{05578C68-40AD-49AF-BD9B-C46493849B49}">
      <dgm:prSet/>
      <dgm:spPr/>
      <dgm:t>
        <a:bodyPr/>
        <a:lstStyle/>
        <a:p>
          <a:endParaRPr lang="en-HK"/>
        </a:p>
      </dgm:t>
    </dgm:pt>
    <dgm:pt modelId="{9E5CC55D-E1CA-40E2-8F7B-A893AB19D81F}">
      <dgm:prSet/>
      <dgm:spPr/>
      <dgm:t>
        <a:bodyPr/>
        <a:lstStyle/>
        <a:p>
          <a:r>
            <a:rPr lang="en-GB" dirty="0">
              <a:latin typeface="Calibri Light" panose="020F0302020204030204" pitchFamily="34" charset="0"/>
              <a:cs typeface="Calibri Light" panose="020F0302020204030204" pitchFamily="34" charset="0"/>
            </a:rPr>
            <a:t>Require early engagement between prosecutors and investigators</a:t>
          </a:r>
          <a:endParaRPr lang="en-HK" dirty="0">
            <a:latin typeface="Calibri Light" panose="020F0302020204030204" pitchFamily="34" charset="0"/>
            <a:cs typeface="Calibri Light" panose="020F0302020204030204" pitchFamily="34" charset="0"/>
          </a:endParaRPr>
        </a:p>
      </dgm:t>
    </dgm:pt>
    <dgm:pt modelId="{11EF2220-8072-4364-8949-FF1D90AB99C2}" type="parTrans" cxnId="{F7F87AA6-09EC-411A-99BC-F2711FCF41CE}">
      <dgm:prSet/>
      <dgm:spPr/>
      <dgm:t>
        <a:bodyPr/>
        <a:lstStyle/>
        <a:p>
          <a:endParaRPr lang="en-HK"/>
        </a:p>
      </dgm:t>
    </dgm:pt>
    <dgm:pt modelId="{1251F631-1C01-485A-8D72-201091622B02}" type="sibTrans" cxnId="{F7F87AA6-09EC-411A-99BC-F2711FCF41CE}">
      <dgm:prSet/>
      <dgm:spPr/>
      <dgm:t>
        <a:bodyPr/>
        <a:lstStyle/>
        <a:p>
          <a:endParaRPr lang="en-HK"/>
        </a:p>
      </dgm:t>
    </dgm:pt>
    <dgm:pt modelId="{419DC046-1F94-489C-8CA1-026486F58D8D}">
      <dgm:prSet/>
      <dgm:spPr/>
      <dgm:t>
        <a:bodyPr/>
        <a:lstStyle/>
        <a:p>
          <a:r>
            <a:rPr lang="en-GB" dirty="0">
              <a:latin typeface="Calibri Light" panose="020F0302020204030204" pitchFamily="34" charset="0"/>
              <a:cs typeface="Calibri Light" panose="020F0302020204030204" pitchFamily="34" charset="0"/>
            </a:rPr>
            <a:t>Network based offence and suitability to tracing network and creating possibilities to release funds for State Fund for compensation of victims</a:t>
          </a:r>
          <a:endParaRPr lang="en-HK" dirty="0">
            <a:latin typeface="Calibri Light" panose="020F0302020204030204" pitchFamily="34" charset="0"/>
            <a:cs typeface="Calibri Light" panose="020F0302020204030204" pitchFamily="34" charset="0"/>
          </a:endParaRPr>
        </a:p>
      </dgm:t>
    </dgm:pt>
    <dgm:pt modelId="{4C3CCD79-A58B-42E8-803D-37DFFBBE32AA}" type="parTrans" cxnId="{640DEE58-7D61-41A1-8B5A-BE434F9A4069}">
      <dgm:prSet/>
      <dgm:spPr/>
      <dgm:t>
        <a:bodyPr/>
        <a:lstStyle/>
        <a:p>
          <a:endParaRPr lang="en-HK"/>
        </a:p>
      </dgm:t>
    </dgm:pt>
    <dgm:pt modelId="{613A8DA4-DF7C-483E-8B82-DF46F2A012E1}" type="sibTrans" cxnId="{640DEE58-7D61-41A1-8B5A-BE434F9A4069}">
      <dgm:prSet/>
      <dgm:spPr/>
      <dgm:t>
        <a:bodyPr/>
        <a:lstStyle/>
        <a:p>
          <a:endParaRPr lang="en-HK"/>
        </a:p>
      </dgm:t>
    </dgm:pt>
    <dgm:pt modelId="{A4FAC228-7A32-4E09-9D94-D317832015B1}" type="pres">
      <dgm:prSet presAssocID="{7853CBF0-DA2E-4C97-BE28-DC2FBCD21BDA}" presName="linear" presStyleCnt="0">
        <dgm:presLayoutVars>
          <dgm:animLvl val="lvl"/>
          <dgm:resizeHandles val="exact"/>
        </dgm:presLayoutVars>
      </dgm:prSet>
      <dgm:spPr/>
    </dgm:pt>
    <dgm:pt modelId="{3C0E412C-65D6-41C5-8F40-1706FC4F6A3C}" type="pres">
      <dgm:prSet presAssocID="{A4EC1BEC-7136-4978-9961-A748E3788010}" presName="parentText" presStyleLbl="node1" presStyleIdx="0" presStyleCnt="7">
        <dgm:presLayoutVars>
          <dgm:chMax val="0"/>
          <dgm:bulletEnabled val="1"/>
        </dgm:presLayoutVars>
      </dgm:prSet>
      <dgm:spPr/>
    </dgm:pt>
    <dgm:pt modelId="{F4ACBDB4-A756-4074-8AA1-0310D521C12F}" type="pres">
      <dgm:prSet presAssocID="{8B65AC16-1179-4638-B1C2-F0F2F96CCC8E}" presName="spacer" presStyleCnt="0"/>
      <dgm:spPr/>
    </dgm:pt>
    <dgm:pt modelId="{1915EE2E-035A-4B14-95E6-FB238E876E99}" type="pres">
      <dgm:prSet presAssocID="{75EC10DA-0050-4D30-88BD-8AC4EBD4E918}" presName="parentText" presStyleLbl="node1" presStyleIdx="1" presStyleCnt="7">
        <dgm:presLayoutVars>
          <dgm:chMax val="0"/>
          <dgm:bulletEnabled val="1"/>
        </dgm:presLayoutVars>
      </dgm:prSet>
      <dgm:spPr/>
    </dgm:pt>
    <dgm:pt modelId="{24D4683D-8D2D-4A56-A338-94993F6AF120}" type="pres">
      <dgm:prSet presAssocID="{248A4BF7-AB85-456D-9BC1-C5EF0F306FD0}" presName="spacer" presStyleCnt="0"/>
      <dgm:spPr/>
    </dgm:pt>
    <dgm:pt modelId="{CF935E76-F2FB-4BAF-83DA-1D7DBB3E428F}" type="pres">
      <dgm:prSet presAssocID="{7B6B7345-84CB-4238-AEBC-84F6249EF0A6}" presName="parentText" presStyleLbl="node1" presStyleIdx="2" presStyleCnt="7">
        <dgm:presLayoutVars>
          <dgm:chMax val="0"/>
          <dgm:bulletEnabled val="1"/>
        </dgm:presLayoutVars>
      </dgm:prSet>
      <dgm:spPr/>
    </dgm:pt>
    <dgm:pt modelId="{2C361D5D-7437-48D9-BB53-85014DDF924F}" type="pres">
      <dgm:prSet presAssocID="{1E9875CF-80FC-4CE7-9E09-E0D4AF782251}" presName="spacer" presStyleCnt="0"/>
      <dgm:spPr/>
    </dgm:pt>
    <dgm:pt modelId="{BB903215-A437-4487-9C51-0DD8DFA4CB7C}" type="pres">
      <dgm:prSet presAssocID="{17907346-9451-4FB1-9A33-E3E5C6EFE0B7}" presName="parentText" presStyleLbl="node1" presStyleIdx="3" presStyleCnt="7">
        <dgm:presLayoutVars>
          <dgm:chMax val="0"/>
          <dgm:bulletEnabled val="1"/>
        </dgm:presLayoutVars>
      </dgm:prSet>
      <dgm:spPr/>
    </dgm:pt>
    <dgm:pt modelId="{D62B50ED-0E45-4F0B-BD95-2DF3EBCFDC7D}" type="pres">
      <dgm:prSet presAssocID="{C770FBC3-EBF6-495B-93EA-F1F75C075D96}" presName="spacer" presStyleCnt="0"/>
      <dgm:spPr/>
    </dgm:pt>
    <dgm:pt modelId="{F8479BE6-C4B4-4904-A0C2-4004621C6181}" type="pres">
      <dgm:prSet presAssocID="{538EF850-1BCE-4EE8-A742-A7B68D48F81A}" presName="parentText" presStyleLbl="node1" presStyleIdx="4" presStyleCnt="7">
        <dgm:presLayoutVars>
          <dgm:chMax val="0"/>
          <dgm:bulletEnabled val="1"/>
        </dgm:presLayoutVars>
      </dgm:prSet>
      <dgm:spPr/>
    </dgm:pt>
    <dgm:pt modelId="{D7A365C4-B5B4-4FB7-9D9C-482238D825C0}" type="pres">
      <dgm:prSet presAssocID="{6CD2FE0F-B3F3-476A-9272-9FF7561F957E}" presName="spacer" presStyleCnt="0"/>
      <dgm:spPr/>
    </dgm:pt>
    <dgm:pt modelId="{D855A629-CBB7-48E4-A9AA-A014ECE3DD68}" type="pres">
      <dgm:prSet presAssocID="{9E5CC55D-E1CA-40E2-8F7B-A893AB19D81F}" presName="parentText" presStyleLbl="node1" presStyleIdx="5" presStyleCnt="7">
        <dgm:presLayoutVars>
          <dgm:chMax val="0"/>
          <dgm:bulletEnabled val="1"/>
        </dgm:presLayoutVars>
      </dgm:prSet>
      <dgm:spPr/>
    </dgm:pt>
    <dgm:pt modelId="{7FA66462-7AE5-4D91-A5BB-BE2029EC5AA5}" type="pres">
      <dgm:prSet presAssocID="{1251F631-1C01-485A-8D72-201091622B02}" presName="spacer" presStyleCnt="0"/>
      <dgm:spPr/>
    </dgm:pt>
    <dgm:pt modelId="{B2554FAD-2DB6-4ADB-BCD2-B7175AFF1F04}" type="pres">
      <dgm:prSet presAssocID="{419DC046-1F94-489C-8CA1-026486F58D8D}" presName="parentText" presStyleLbl="node1" presStyleIdx="6" presStyleCnt="7">
        <dgm:presLayoutVars>
          <dgm:chMax val="0"/>
          <dgm:bulletEnabled val="1"/>
        </dgm:presLayoutVars>
      </dgm:prSet>
      <dgm:spPr/>
    </dgm:pt>
  </dgm:ptLst>
  <dgm:cxnLst>
    <dgm:cxn modelId="{271CF012-1BB5-4A18-9E76-9F81D4D84597}" type="presOf" srcId="{538EF850-1BCE-4EE8-A742-A7B68D48F81A}" destId="{F8479BE6-C4B4-4904-A0C2-4004621C6181}" srcOrd="0" destOrd="0" presId="urn:microsoft.com/office/officeart/2005/8/layout/vList2"/>
    <dgm:cxn modelId="{3A062F1B-346E-4500-8C01-28D99EBF9BD2}" type="presOf" srcId="{A4EC1BEC-7136-4978-9961-A748E3788010}" destId="{3C0E412C-65D6-41C5-8F40-1706FC4F6A3C}" srcOrd="0" destOrd="0" presId="urn:microsoft.com/office/officeart/2005/8/layout/vList2"/>
    <dgm:cxn modelId="{FDB4E920-CC2A-4EA3-88D4-7A853AC03BCC}" srcId="{7853CBF0-DA2E-4C97-BE28-DC2FBCD21BDA}" destId="{A4EC1BEC-7136-4978-9961-A748E3788010}" srcOrd="0" destOrd="0" parTransId="{48E9C392-E2F0-463F-894E-4BE6456AB923}" sibTransId="{8B65AC16-1179-4638-B1C2-F0F2F96CCC8E}"/>
    <dgm:cxn modelId="{0B06E129-F1EB-4B49-AB90-49BBDD7CB685}" type="presOf" srcId="{17907346-9451-4FB1-9A33-E3E5C6EFE0B7}" destId="{BB903215-A437-4487-9C51-0DD8DFA4CB7C}" srcOrd="0" destOrd="0" presId="urn:microsoft.com/office/officeart/2005/8/layout/vList2"/>
    <dgm:cxn modelId="{F4D88B3A-6A39-4E26-95DB-14B1FEB05A65}" type="presOf" srcId="{7853CBF0-DA2E-4C97-BE28-DC2FBCD21BDA}" destId="{A4FAC228-7A32-4E09-9D94-D317832015B1}" srcOrd="0" destOrd="0" presId="urn:microsoft.com/office/officeart/2005/8/layout/vList2"/>
    <dgm:cxn modelId="{1D5E545F-488F-4D51-A459-F82C46C27A8F}" type="presOf" srcId="{75EC10DA-0050-4D30-88BD-8AC4EBD4E918}" destId="{1915EE2E-035A-4B14-95E6-FB238E876E99}" srcOrd="0" destOrd="0" presId="urn:microsoft.com/office/officeart/2005/8/layout/vList2"/>
    <dgm:cxn modelId="{49375846-113E-47A5-9340-1060C8A54F31}" srcId="{7853CBF0-DA2E-4C97-BE28-DC2FBCD21BDA}" destId="{75EC10DA-0050-4D30-88BD-8AC4EBD4E918}" srcOrd="1" destOrd="0" parTransId="{1103B618-8B41-4B38-B55E-685DDE36FCB4}" sibTransId="{248A4BF7-AB85-456D-9BC1-C5EF0F306FD0}"/>
    <dgm:cxn modelId="{05578C68-40AD-49AF-BD9B-C46493849B49}" srcId="{7853CBF0-DA2E-4C97-BE28-DC2FBCD21BDA}" destId="{538EF850-1BCE-4EE8-A742-A7B68D48F81A}" srcOrd="4" destOrd="0" parTransId="{DC63312C-F544-4522-82C7-E85F7AC4806D}" sibTransId="{6CD2FE0F-B3F3-476A-9272-9FF7561F957E}"/>
    <dgm:cxn modelId="{80F8C269-306C-4260-8DDD-DC228020D8E2}" srcId="{7853CBF0-DA2E-4C97-BE28-DC2FBCD21BDA}" destId="{17907346-9451-4FB1-9A33-E3E5C6EFE0B7}" srcOrd="3" destOrd="0" parTransId="{458C75A7-AD5D-46AF-A905-057B24BB6A6F}" sibTransId="{C770FBC3-EBF6-495B-93EA-F1F75C075D96}"/>
    <dgm:cxn modelId="{640DEE58-7D61-41A1-8B5A-BE434F9A4069}" srcId="{7853CBF0-DA2E-4C97-BE28-DC2FBCD21BDA}" destId="{419DC046-1F94-489C-8CA1-026486F58D8D}" srcOrd="6" destOrd="0" parTransId="{4C3CCD79-A58B-42E8-803D-37DFFBBE32AA}" sibTransId="{613A8DA4-DF7C-483E-8B82-DF46F2A012E1}"/>
    <dgm:cxn modelId="{4098A68F-0B5A-463F-81D4-8B38137606EA}" type="presOf" srcId="{9E5CC55D-E1CA-40E2-8F7B-A893AB19D81F}" destId="{D855A629-CBB7-48E4-A9AA-A014ECE3DD68}" srcOrd="0" destOrd="0" presId="urn:microsoft.com/office/officeart/2005/8/layout/vList2"/>
    <dgm:cxn modelId="{F7F87AA6-09EC-411A-99BC-F2711FCF41CE}" srcId="{7853CBF0-DA2E-4C97-BE28-DC2FBCD21BDA}" destId="{9E5CC55D-E1CA-40E2-8F7B-A893AB19D81F}" srcOrd="5" destOrd="0" parTransId="{11EF2220-8072-4364-8949-FF1D90AB99C2}" sibTransId="{1251F631-1C01-485A-8D72-201091622B02}"/>
    <dgm:cxn modelId="{7A3D8BB2-6766-41B8-B8C7-5FC9DB69B390}" type="presOf" srcId="{419DC046-1F94-489C-8CA1-026486F58D8D}" destId="{B2554FAD-2DB6-4ADB-BCD2-B7175AFF1F04}" srcOrd="0" destOrd="0" presId="urn:microsoft.com/office/officeart/2005/8/layout/vList2"/>
    <dgm:cxn modelId="{480504C2-4A40-4A7A-945F-FEA1532396E0}" srcId="{7853CBF0-DA2E-4C97-BE28-DC2FBCD21BDA}" destId="{7B6B7345-84CB-4238-AEBC-84F6249EF0A6}" srcOrd="2" destOrd="0" parTransId="{9725D347-6AB2-4DCE-994A-BD3D440228F0}" sibTransId="{1E9875CF-80FC-4CE7-9E09-E0D4AF782251}"/>
    <dgm:cxn modelId="{23DE3DD1-667E-4592-98E7-A14AFE10662C}" type="presOf" srcId="{7B6B7345-84CB-4238-AEBC-84F6249EF0A6}" destId="{CF935E76-F2FB-4BAF-83DA-1D7DBB3E428F}" srcOrd="0" destOrd="0" presId="urn:microsoft.com/office/officeart/2005/8/layout/vList2"/>
    <dgm:cxn modelId="{8CF74C56-BC7E-41AF-9228-C90B59BC325C}" type="presParOf" srcId="{A4FAC228-7A32-4E09-9D94-D317832015B1}" destId="{3C0E412C-65D6-41C5-8F40-1706FC4F6A3C}" srcOrd="0" destOrd="0" presId="urn:microsoft.com/office/officeart/2005/8/layout/vList2"/>
    <dgm:cxn modelId="{BDA159CD-B9CD-4DF1-AB52-FFFD4451D90D}" type="presParOf" srcId="{A4FAC228-7A32-4E09-9D94-D317832015B1}" destId="{F4ACBDB4-A756-4074-8AA1-0310D521C12F}" srcOrd="1" destOrd="0" presId="urn:microsoft.com/office/officeart/2005/8/layout/vList2"/>
    <dgm:cxn modelId="{FECC12D6-2D51-4E64-A756-C452AE2BF4A4}" type="presParOf" srcId="{A4FAC228-7A32-4E09-9D94-D317832015B1}" destId="{1915EE2E-035A-4B14-95E6-FB238E876E99}" srcOrd="2" destOrd="0" presId="urn:microsoft.com/office/officeart/2005/8/layout/vList2"/>
    <dgm:cxn modelId="{275DFD2E-9135-4C72-92B0-4EA2A8A3B5D8}" type="presParOf" srcId="{A4FAC228-7A32-4E09-9D94-D317832015B1}" destId="{24D4683D-8D2D-4A56-A338-94993F6AF120}" srcOrd="3" destOrd="0" presId="urn:microsoft.com/office/officeart/2005/8/layout/vList2"/>
    <dgm:cxn modelId="{6AFA0D5B-E80B-4EFD-9BA2-ABA65C0F53AF}" type="presParOf" srcId="{A4FAC228-7A32-4E09-9D94-D317832015B1}" destId="{CF935E76-F2FB-4BAF-83DA-1D7DBB3E428F}" srcOrd="4" destOrd="0" presId="urn:microsoft.com/office/officeart/2005/8/layout/vList2"/>
    <dgm:cxn modelId="{F6B3E9EF-B6EC-4F0C-B742-42052DC78AC7}" type="presParOf" srcId="{A4FAC228-7A32-4E09-9D94-D317832015B1}" destId="{2C361D5D-7437-48D9-BB53-85014DDF924F}" srcOrd="5" destOrd="0" presId="urn:microsoft.com/office/officeart/2005/8/layout/vList2"/>
    <dgm:cxn modelId="{8646F169-AE64-4BDA-9CC4-47E337C0A6E2}" type="presParOf" srcId="{A4FAC228-7A32-4E09-9D94-D317832015B1}" destId="{BB903215-A437-4487-9C51-0DD8DFA4CB7C}" srcOrd="6" destOrd="0" presId="urn:microsoft.com/office/officeart/2005/8/layout/vList2"/>
    <dgm:cxn modelId="{A81A8D66-4F60-4FA3-900F-EFEA66B94385}" type="presParOf" srcId="{A4FAC228-7A32-4E09-9D94-D317832015B1}" destId="{D62B50ED-0E45-4F0B-BD95-2DF3EBCFDC7D}" srcOrd="7" destOrd="0" presId="urn:microsoft.com/office/officeart/2005/8/layout/vList2"/>
    <dgm:cxn modelId="{7CE9BE6A-F346-49A8-A0AD-79F6676881E9}" type="presParOf" srcId="{A4FAC228-7A32-4E09-9D94-D317832015B1}" destId="{F8479BE6-C4B4-4904-A0C2-4004621C6181}" srcOrd="8" destOrd="0" presId="urn:microsoft.com/office/officeart/2005/8/layout/vList2"/>
    <dgm:cxn modelId="{C7CA9050-EE6E-42C5-B80E-AA10DE324105}" type="presParOf" srcId="{A4FAC228-7A32-4E09-9D94-D317832015B1}" destId="{D7A365C4-B5B4-4FB7-9D9C-482238D825C0}" srcOrd="9" destOrd="0" presId="urn:microsoft.com/office/officeart/2005/8/layout/vList2"/>
    <dgm:cxn modelId="{B3F37E3D-0BC7-4C73-AC35-A489519F48A2}" type="presParOf" srcId="{A4FAC228-7A32-4E09-9D94-D317832015B1}" destId="{D855A629-CBB7-48E4-A9AA-A014ECE3DD68}" srcOrd="10" destOrd="0" presId="urn:microsoft.com/office/officeart/2005/8/layout/vList2"/>
    <dgm:cxn modelId="{DB19A9FE-AF59-49E1-9D33-3F83F4487845}" type="presParOf" srcId="{A4FAC228-7A32-4E09-9D94-D317832015B1}" destId="{7FA66462-7AE5-4D91-A5BB-BE2029EC5AA5}" srcOrd="11" destOrd="0" presId="urn:microsoft.com/office/officeart/2005/8/layout/vList2"/>
    <dgm:cxn modelId="{29D6E43D-26DC-4E11-B757-B0637D2376B2}" type="presParOf" srcId="{A4FAC228-7A32-4E09-9D94-D317832015B1}" destId="{B2554FAD-2DB6-4ADB-BCD2-B7175AFF1F04}"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D743F19-57F2-4C4B-9111-A10F8CCFDA50}"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HK"/>
        </a:p>
      </dgm:t>
    </dgm:pt>
    <dgm:pt modelId="{247D482B-08D5-4EF9-9B98-A778C874DD5E}">
      <dgm:prSet phldrT="[Text]" custT="1"/>
      <dgm:spPr>
        <a:blipFill rotWithShape="0">
          <a:blip xmlns:r="http://schemas.openxmlformats.org/officeDocument/2006/relationships" r:embed="rId1">
            <a:alphaModFix/>
          </a:blip>
          <a:srcRect/>
          <a:stretch>
            <a:fillRect/>
          </a:stretch>
        </a:blipFill>
      </dgm:spPr>
      <dgm:t>
        <a:bodyPr/>
        <a:lstStyle/>
        <a:p>
          <a:endParaRPr lang="en-HK" sz="2400" dirty="0"/>
        </a:p>
      </dgm:t>
    </dgm:pt>
    <dgm:pt modelId="{E18F176D-4F7E-4935-B54D-625ACD665AF6}" type="parTrans" cxnId="{64CE79C0-7690-474F-907B-B18768B5DC22}">
      <dgm:prSet/>
      <dgm:spPr/>
      <dgm:t>
        <a:bodyPr/>
        <a:lstStyle/>
        <a:p>
          <a:endParaRPr lang="en-HK"/>
        </a:p>
      </dgm:t>
    </dgm:pt>
    <dgm:pt modelId="{4266C321-A705-4E22-8C54-BE5A45F7E4AB}" type="sibTrans" cxnId="{64CE79C0-7690-474F-907B-B18768B5DC22}">
      <dgm:prSet/>
      <dgm:spPr/>
      <dgm:t>
        <a:bodyPr/>
        <a:lstStyle/>
        <a:p>
          <a:endParaRPr lang="en-HK"/>
        </a:p>
      </dgm:t>
    </dgm:pt>
    <dgm:pt modelId="{7804C448-7832-4B8E-AF75-D0B25840F4D8}">
      <dgm:prSet phldrT="[Text]" custT="1"/>
      <dgm:spPr/>
      <dgm:t>
        <a:bodyPr/>
        <a:lstStyle/>
        <a:p>
          <a:pPr>
            <a:buFont typeface="Arial" panose="020B0604020202020204" pitchFamily="34" charset="0"/>
            <a:buChar char="•"/>
          </a:pPr>
          <a:r>
            <a:rPr lang="en-GB" sz="1600" dirty="0">
              <a:latin typeface="Calibri Light" panose="020F0302020204030204" pitchFamily="34" charset="0"/>
              <a:cs typeface="Calibri Light" panose="020F0302020204030204" pitchFamily="34" charset="0"/>
            </a:rPr>
            <a:t>Targeted sanctions regimes e.g. Global Magnitsky Act, UK Criminal Finances Act</a:t>
          </a:r>
          <a:endParaRPr lang="en-HK" sz="1600" dirty="0"/>
        </a:p>
      </dgm:t>
    </dgm:pt>
    <dgm:pt modelId="{B0A6C516-715A-4B03-A10A-FCF4733E72D5}" type="parTrans" cxnId="{E7C1E18B-86D8-4AAD-9562-0679AEFF1758}">
      <dgm:prSet/>
      <dgm:spPr/>
      <dgm:t>
        <a:bodyPr/>
        <a:lstStyle/>
        <a:p>
          <a:endParaRPr lang="en-HK" dirty="0"/>
        </a:p>
      </dgm:t>
    </dgm:pt>
    <dgm:pt modelId="{E739AC25-A790-439A-AB88-7D7C91606526}" type="sibTrans" cxnId="{E7C1E18B-86D8-4AAD-9562-0679AEFF1758}">
      <dgm:prSet/>
      <dgm:spPr/>
      <dgm:t>
        <a:bodyPr/>
        <a:lstStyle/>
        <a:p>
          <a:endParaRPr lang="en-HK"/>
        </a:p>
      </dgm:t>
    </dgm:pt>
    <dgm:pt modelId="{CFCB08FE-C7F4-4C8F-BCAE-109D9D7A13E5}">
      <dgm:prSet custT="1"/>
      <dgm:spPr/>
      <dgm:t>
        <a:bodyPr/>
        <a:lstStyle/>
        <a:p>
          <a:r>
            <a:rPr lang="en-GB" sz="1600" dirty="0">
              <a:latin typeface="Calibri Light" panose="020F0302020204030204" pitchFamily="34" charset="0"/>
              <a:cs typeface="Calibri Light" panose="020F0302020204030204" pitchFamily="34" charset="0"/>
            </a:rPr>
            <a:t>Enforcement action against goods produced from slave/forced labour e.g. US Tariff Act</a:t>
          </a:r>
          <a:endParaRPr lang="en-HK" sz="1600" dirty="0">
            <a:latin typeface="Calibri Light" panose="020F0302020204030204" pitchFamily="34" charset="0"/>
            <a:cs typeface="Calibri Light" panose="020F0302020204030204" pitchFamily="34" charset="0"/>
          </a:endParaRPr>
        </a:p>
      </dgm:t>
    </dgm:pt>
    <dgm:pt modelId="{BC8A9B00-BB62-4AFB-B38B-E2EFCB8CDE45}" type="parTrans" cxnId="{97E8DA2B-D430-49A6-B787-8EF2F2F38F38}">
      <dgm:prSet/>
      <dgm:spPr/>
      <dgm:t>
        <a:bodyPr/>
        <a:lstStyle/>
        <a:p>
          <a:endParaRPr lang="en-HK" dirty="0"/>
        </a:p>
      </dgm:t>
    </dgm:pt>
    <dgm:pt modelId="{B96A4395-4559-4785-95CB-21B6373F38B1}" type="sibTrans" cxnId="{97E8DA2B-D430-49A6-B787-8EF2F2F38F38}">
      <dgm:prSet/>
      <dgm:spPr/>
      <dgm:t>
        <a:bodyPr/>
        <a:lstStyle/>
        <a:p>
          <a:endParaRPr lang="en-HK"/>
        </a:p>
      </dgm:t>
    </dgm:pt>
    <dgm:pt modelId="{D0814ED1-429C-45B3-B8A1-A061CA11B04D}">
      <dgm:prSet custT="1"/>
      <dgm:spPr/>
      <dgm:t>
        <a:bodyPr/>
        <a:lstStyle/>
        <a:p>
          <a:r>
            <a:rPr lang="en-GB" sz="1600" dirty="0">
              <a:latin typeface="Calibri Light" panose="020F0302020204030204" pitchFamily="34" charset="0"/>
              <a:cs typeface="Calibri Light" panose="020F0302020204030204" pitchFamily="34" charset="0"/>
            </a:rPr>
            <a:t>Corporate accountability cases with a jurisdictional hook e.g. Nevsun</a:t>
          </a:r>
          <a:endParaRPr lang="en-HK" sz="1600" dirty="0">
            <a:latin typeface="Calibri Light" panose="020F0302020204030204" pitchFamily="34" charset="0"/>
            <a:cs typeface="Calibri Light" panose="020F0302020204030204" pitchFamily="34" charset="0"/>
          </a:endParaRPr>
        </a:p>
      </dgm:t>
    </dgm:pt>
    <dgm:pt modelId="{B8C97AF1-A474-41CC-86CA-BC0DACC123B9}" type="parTrans" cxnId="{874140DC-51D8-429A-B814-4127762693D6}">
      <dgm:prSet/>
      <dgm:spPr/>
      <dgm:t>
        <a:bodyPr/>
        <a:lstStyle/>
        <a:p>
          <a:endParaRPr lang="en-HK" dirty="0"/>
        </a:p>
      </dgm:t>
    </dgm:pt>
    <dgm:pt modelId="{CE7488AD-9F58-43BF-9D3B-B5823DF6DD2C}" type="sibTrans" cxnId="{874140DC-51D8-429A-B814-4127762693D6}">
      <dgm:prSet/>
      <dgm:spPr/>
      <dgm:t>
        <a:bodyPr/>
        <a:lstStyle/>
        <a:p>
          <a:endParaRPr lang="en-HK"/>
        </a:p>
      </dgm:t>
    </dgm:pt>
    <dgm:pt modelId="{DADE3279-8AA1-4293-B140-7EEE64558DAE}">
      <dgm:prSet custT="1"/>
      <dgm:spPr/>
      <dgm:t>
        <a:bodyPr/>
        <a:lstStyle/>
        <a:p>
          <a:r>
            <a:rPr lang="en-GB" sz="1600" dirty="0">
              <a:latin typeface="Calibri Light" panose="020F0302020204030204" pitchFamily="34" charset="0"/>
              <a:cs typeface="Calibri Light" panose="020F0302020204030204" pitchFamily="34" charset="0"/>
            </a:rPr>
            <a:t>Taking advantage of transparency laws whilst recognising their limitations – right of action under French Devoir De Vigilance Law</a:t>
          </a:r>
          <a:endParaRPr lang="en-HK" sz="1600" dirty="0">
            <a:latin typeface="Calibri Light" panose="020F0302020204030204" pitchFamily="34" charset="0"/>
            <a:cs typeface="Calibri Light" panose="020F0302020204030204" pitchFamily="34" charset="0"/>
          </a:endParaRPr>
        </a:p>
      </dgm:t>
    </dgm:pt>
    <dgm:pt modelId="{49D5A1E2-B130-4B08-919A-7C35A5333E01}" type="parTrans" cxnId="{A7D27C92-4D53-46F1-A960-8307C2921347}">
      <dgm:prSet/>
      <dgm:spPr/>
      <dgm:t>
        <a:bodyPr/>
        <a:lstStyle/>
        <a:p>
          <a:endParaRPr lang="en-HK" dirty="0"/>
        </a:p>
      </dgm:t>
    </dgm:pt>
    <dgm:pt modelId="{CA00079C-42AB-40CB-8DF9-3E15D8113385}" type="sibTrans" cxnId="{A7D27C92-4D53-46F1-A960-8307C2921347}">
      <dgm:prSet/>
      <dgm:spPr/>
      <dgm:t>
        <a:bodyPr/>
        <a:lstStyle/>
        <a:p>
          <a:endParaRPr lang="en-HK"/>
        </a:p>
      </dgm:t>
    </dgm:pt>
    <dgm:pt modelId="{BDC8702F-BBFD-4A01-BEE6-9A77F4D615AF}">
      <dgm:prSet custT="1"/>
      <dgm:spPr/>
      <dgm:t>
        <a:bodyPr/>
        <a:lstStyle/>
        <a:p>
          <a:r>
            <a:rPr lang="en-GB" sz="1600" dirty="0">
              <a:latin typeface="Calibri Light" panose="020F0302020204030204" pitchFamily="34" charset="0"/>
              <a:cs typeface="Calibri Light" panose="020F0302020204030204" pitchFamily="34" charset="0"/>
            </a:rPr>
            <a:t>Creative lawyering using statutes that are not directly trafficking related but that target organised crime activity e.g. RICO Statute</a:t>
          </a:r>
          <a:endParaRPr lang="en-HK" sz="1600" dirty="0">
            <a:latin typeface="Calibri Light" panose="020F0302020204030204" pitchFamily="34" charset="0"/>
            <a:cs typeface="Calibri Light" panose="020F0302020204030204" pitchFamily="34" charset="0"/>
          </a:endParaRPr>
        </a:p>
      </dgm:t>
    </dgm:pt>
    <dgm:pt modelId="{A73555F4-12BA-4163-9915-AE0E6C0F972C}" type="parTrans" cxnId="{C59C6E46-91C3-4269-B014-5C02D5116DFD}">
      <dgm:prSet/>
      <dgm:spPr/>
      <dgm:t>
        <a:bodyPr/>
        <a:lstStyle/>
        <a:p>
          <a:endParaRPr lang="en-HK" dirty="0"/>
        </a:p>
      </dgm:t>
    </dgm:pt>
    <dgm:pt modelId="{3561A026-26F1-4E7C-ACC8-7389B9081542}" type="sibTrans" cxnId="{C59C6E46-91C3-4269-B014-5C02D5116DFD}">
      <dgm:prSet/>
      <dgm:spPr/>
      <dgm:t>
        <a:bodyPr/>
        <a:lstStyle/>
        <a:p>
          <a:endParaRPr lang="en-HK"/>
        </a:p>
      </dgm:t>
    </dgm:pt>
    <dgm:pt modelId="{6761C491-F63D-404E-8449-67A60D7C55E5}" type="pres">
      <dgm:prSet presAssocID="{1D743F19-57F2-4C4B-9111-A10F8CCFDA50}" presName="Name0" presStyleCnt="0">
        <dgm:presLayoutVars>
          <dgm:chMax val="1"/>
          <dgm:dir/>
          <dgm:animLvl val="ctr"/>
          <dgm:resizeHandles val="exact"/>
        </dgm:presLayoutVars>
      </dgm:prSet>
      <dgm:spPr/>
    </dgm:pt>
    <dgm:pt modelId="{DAE45F9E-C0CF-41E5-8B5F-863C44ADA80D}" type="pres">
      <dgm:prSet presAssocID="{247D482B-08D5-4EF9-9B98-A778C874DD5E}" presName="centerShape" presStyleLbl="node0" presStyleIdx="0" presStyleCnt="1"/>
      <dgm:spPr/>
    </dgm:pt>
    <dgm:pt modelId="{E7ECFCA7-CFA9-448E-A7EE-7E2B5B71E479}" type="pres">
      <dgm:prSet presAssocID="{B0A6C516-715A-4B03-A10A-FCF4733E72D5}" presName="parTrans" presStyleLbl="sibTrans2D1" presStyleIdx="0" presStyleCnt="5"/>
      <dgm:spPr/>
    </dgm:pt>
    <dgm:pt modelId="{E8F8C287-007A-4B7D-A031-33C0D8595118}" type="pres">
      <dgm:prSet presAssocID="{B0A6C516-715A-4B03-A10A-FCF4733E72D5}" presName="connectorText" presStyleLbl="sibTrans2D1" presStyleIdx="0" presStyleCnt="5"/>
      <dgm:spPr/>
    </dgm:pt>
    <dgm:pt modelId="{A3A2CE6A-27E3-4A6C-A1E7-C39279812BD0}" type="pres">
      <dgm:prSet presAssocID="{7804C448-7832-4B8E-AF75-D0B25840F4D8}" presName="node" presStyleLbl="node1" presStyleIdx="0" presStyleCnt="5">
        <dgm:presLayoutVars>
          <dgm:bulletEnabled val="1"/>
        </dgm:presLayoutVars>
      </dgm:prSet>
      <dgm:spPr/>
    </dgm:pt>
    <dgm:pt modelId="{7499320A-CB64-4266-AA2C-9F8E65D3DF2E}" type="pres">
      <dgm:prSet presAssocID="{BC8A9B00-BB62-4AFB-B38B-E2EFCB8CDE45}" presName="parTrans" presStyleLbl="sibTrans2D1" presStyleIdx="1" presStyleCnt="5"/>
      <dgm:spPr/>
    </dgm:pt>
    <dgm:pt modelId="{4015735A-8E62-4680-A377-ADF1949B6519}" type="pres">
      <dgm:prSet presAssocID="{BC8A9B00-BB62-4AFB-B38B-E2EFCB8CDE45}" presName="connectorText" presStyleLbl="sibTrans2D1" presStyleIdx="1" presStyleCnt="5"/>
      <dgm:spPr/>
    </dgm:pt>
    <dgm:pt modelId="{A477049D-BDF1-467C-9B96-961CA28E3EB5}" type="pres">
      <dgm:prSet presAssocID="{CFCB08FE-C7F4-4C8F-BCAE-109D9D7A13E5}" presName="node" presStyleLbl="node1" presStyleIdx="1" presStyleCnt="5">
        <dgm:presLayoutVars>
          <dgm:bulletEnabled val="1"/>
        </dgm:presLayoutVars>
      </dgm:prSet>
      <dgm:spPr/>
    </dgm:pt>
    <dgm:pt modelId="{4CD61D54-B6C3-439D-83D8-3B9024AD1DB0}" type="pres">
      <dgm:prSet presAssocID="{B8C97AF1-A474-41CC-86CA-BC0DACC123B9}" presName="parTrans" presStyleLbl="sibTrans2D1" presStyleIdx="2" presStyleCnt="5"/>
      <dgm:spPr/>
    </dgm:pt>
    <dgm:pt modelId="{E8EC8724-978F-41C3-8B6D-580AA93691B6}" type="pres">
      <dgm:prSet presAssocID="{B8C97AF1-A474-41CC-86CA-BC0DACC123B9}" presName="connectorText" presStyleLbl="sibTrans2D1" presStyleIdx="2" presStyleCnt="5"/>
      <dgm:spPr/>
    </dgm:pt>
    <dgm:pt modelId="{7E5689EB-1DB6-49C1-87BE-489CFBC17966}" type="pres">
      <dgm:prSet presAssocID="{D0814ED1-429C-45B3-B8A1-A061CA11B04D}" presName="node" presStyleLbl="node1" presStyleIdx="2" presStyleCnt="5">
        <dgm:presLayoutVars>
          <dgm:bulletEnabled val="1"/>
        </dgm:presLayoutVars>
      </dgm:prSet>
      <dgm:spPr/>
    </dgm:pt>
    <dgm:pt modelId="{D9319734-B528-4C62-A125-01C48DA6574E}" type="pres">
      <dgm:prSet presAssocID="{49D5A1E2-B130-4B08-919A-7C35A5333E01}" presName="parTrans" presStyleLbl="sibTrans2D1" presStyleIdx="3" presStyleCnt="5"/>
      <dgm:spPr/>
    </dgm:pt>
    <dgm:pt modelId="{F78C6284-7227-463E-977D-1916101ACD2E}" type="pres">
      <dgm:prSet presAssocID="{49D5A1E2-B130-4B08-919A-7C35A5333E01}" presName="connectorText" presStyleLbl="sibTrans2D1" presStyleIdx="3" presStyleCnt="5"/>
      <dgm:spPr/>
    </dgm:pt>
    <dgm:pt modelId="{CB5A7C38-CE8E-440F-BB54-EF410460FBDA}" type="pres">
      <dgm:prSet presAssocID="{DADE3279-8AA1-4293-B140-7EEE64558DAE}" presName="node" presStyleLbl="node1" presStyleIdx="3" presStyleCnt="5">
        <dgm:presLayoutVars>
          <dgm:bulletEnabled val="1"/>
        </dgm:presLayoutVars>
      </dgm:prSet>
      <dgm:spPr/>
    </dgm:pt>
    <dgm:pt modelId="{4C17EFB2-E28E-4E29-AFBC-B17F99E7F2AE}" type="pres">
      <dgm:prSet presAssocID="{A73555F4-12BA-4163-9915-AE0E6C0F972C}" presName="parTrans" presStyleLbl="sibTrans2D1" presStyleIdx="4" presStyleCnt="5"/>
      <dgm:spPr/>
    </dgm:pt>
    <dgm:pt modelId="{C746C7F0-A81D-449D-AF9C-5F31EBA2DA16}" type="pres">
      <dgm:prSet presAssocID="{A73555F4-12BA-4163-9915-AE0E6C0F972C}" presName="connectorText" presStyleLbl="sibTrans2D1" presStyleIdx="4" presStyleCnt="5"/>
      <dgm:spPr/>
    </dgm:pt>
    <dgm:pt modelId="{152616F2-B488-4441-9615-446DC98AAC6C}" type="pres">
      <dgm:prSet presAssocID="{BDC8702F-BBFD-4A01-BEE6-9A77F4D615AF}" presName="node" presStyleLbl="node1" presStyleIdx="4" presStyleCnt="5">
        <dgm:presLayoutVars>
          <dgm:bulletEnabled val="1"/>
        </dgm:presLayoutVars>
      </dgm:prSet>
      <dgm:spPr/>
    </dgm:pt>
  </dgm:ptLst>
  <dgm:cxnLst>
    <dgm:cxn modelId="{48728012-0FA6-441D-8CBD-B1F86F67D3AC}" type="presOf" srcId="{B8C97AF1-A474-41CC-86CA-BC0DACC123B9}" destId="{E8EC8724-978F-41C3-8B6D-580AA93691B6}" srcOrd="1" destOrd="0" presId="urn:microsoft.com/office/officeart/2005/8/layout/radial5"/>
    <dgm:cxn modelId="{90193315-1148-4D09-8710-8CE21FD2CF53}" type="presOf" srcId="{49D5A1E2-B130-4B08-919A-7C35A5333E01}" destId="{D9319734-B528-4C62-A125-01C48DA6574E}" srcOrd="0" destOrd="0" presId="urn:microsoft.com/office/officeart/2005/8/layout/radial5"/>
    <dgm:cxn modelId="{4BBA8719-23B8-48B2-B5CC-182A4D17AD9B}" type="presOf" srcId="{A73555F4-12BA-4163-9915-AE0E6C0F972C}" destId="{C746C7F0-A81D-449D-AF9C-5F31EBA2DA16}" srcOrd="1" destOrd="0" presId="urn:microsoft.com/office/officeart/2005/8/layout/radial5"/>
    <dgm:cxn modelId="{97E8DA2B-D430-49A6-B787-8EF2F2F38F38}" srcId="{247D482B-08D5-4EF9-9B98-A778C874DD5E}" destId="{CFCB08FE-C7F4-4C8F-BCAE-109D9D7A13E5}" srcOrd="1" destOrd="0" parTransId="{BC8A9B00-BB62-4AFB-B38B-E2EFCB8CDE45}" sibTransId="{B96A4395-4559-4785-95CB-21B6373F38B1}"/>
    <dgm:cxn modelId="{5C9FC561-1D8E-4CE1-A399-64B89F7B0A62}" type="presOf" srcId="{CFCB08FE-C7F4-4C8F-BCAE-109D9D7A13E5}" destId="{A477049D-BDF1-467C-9B96-961CA28E3EB5}" srcOrd="0" destOrd="0" presId="urn:microsoft.com/office/officeart/2005/8/layout/radial5"/>
    <dgm:cxn modelId="{C59C6E46-91C3-4269-B014-5C02D5116DFD}" srcId="{247D482B-08D5-4EF9-9B98-A778C874DD5E}" destId="{BDC8702F-BBFD-4A01-BEE6-9A77F4D615AF}" srcOrd="4" destOrd="0" parTransId="{A73555F4-12BA-4163-9915-AE0E6C0F972C}" sibTransId="{3561A026-26F1-4E7C-ACC8-7389B9081542}"/>
    <dgm:cxn modelId="{86DC2B6A-EB96-40B5-85C0-356241D01E8A}" type="presOf" srcId="{DADE3279-8AA1-4293-B140-7EEE64558DAE}" destId="{CB5A7C38-CE8E-440F-BB54-EF410460FBDA}" srcOrd="0" destOrd="0" presId="urn:microsoft.com/office/officeart/2005/8/layout/radial5"/>
    <dgm:cxn modelId="{8F184F4F-0A08-4A25-870C-97DD9F189170}" type="presOf" srcId="{D0814ED1-429C-45B3-B8A1-A061CA11B04D}" destId="{7E5689EB-1DB6-49C1-87BE-489CFBC17966}" srcOrd="0" destOrd="0" presId="urn:microsoft.com/office/officeart/2005/8/layout/radial5"/>
    <dgm:cxn modelId="{6FEF8476-1724-4EF1-BF51-C59D9868F6A4}" type="presOf" srcId="{247D482B-08D5-4EF9-9B98-A778C874DD5E}" destId="{DAE45F9E-C0CF-41E5-8B5F-863C44ADA80D}" srcOrd="0" destOrd="0" presId="urn:microsoft.com/office/officeart/2005/8/layout/radial5"/>
    <dgm:cxn modelId="{FA3C4578-F8F3-40D3-A925-3C1ED4067797}" type="presOf" srcId="{BDC8702F-BBFD-4A01-BEE6-9A77F4D615AF}" destId="{152616F2-B488-4441-9615-446DC98AAC6C}" srcOrd="0" destOrd="0" presId="urn:microsoft.com/office/officeart/2005/8/layout/radial5"/>
    <dgm:cxn modelId="{F504E080-DA67-44E4-A43A-259E2BCCAD4E}" type="presOf" srcId="{B0A6C516-715A-4B03-A10A-FCF4733E72D5}" destId="{E7ECFCA7-CFA9-448E-A7EE-7E2B5B71E479}" srcOrd="0" destOrd="0" presId="urn:microsoft.com/office/officeart/2005/8/layout/radial5"/>
    <dgm:cxn modelId="{E0787C81-3E30-486D-87DF-B9592E33D3C3}" type="presOf" srcId="{BC8A9B00-BB62-4AFB-B38B-E2EFCB8CDE45}" destId="{7499320A-CB64-4266-AA2C-9F8E65D3DF2E}" srcOrd="0" destOrd="0" presId="urn:microsoft.com/office/officeart/2005/8/layout/radial5"/>
    <dgm:cxn modelId="{B14E2283-BCA4-43D6-A5C6-F92842156F84}" type="presOf" srcId="{B0A6C516-715A-4B03-A10A-FCF4733E72D5}" destId="{E8F8C287-007A-4B7D-A031-33C0D8595118}" srcOrd="1" destOrd="0" presId="urn:microsoft.com/office/officeart/2005/8/layout/radial5"/>
    <dgm:cxn modelId="{E7C1E18B-86D8-4AAD-9562-0679AEFF1758}" srcId="{247D482B-08D5-4EF9-9B98-A778C874DD5E}" destId="{7804C448-7832-4B8E-AF75-D0B25840F4D8}" srcOrd="0" destOrd="0" parTransId="{B0A6C516-715A-4B03-A10A-FCF4733E72D5}" sibTransId="{E739AC25-A790-439A-AB88-7D7C91606526}"/>
    <dgm:cxn modelId="{A7D27C92-4D53-46F1-A960-8307C2921347}" srcId="{247D482B-08D5-4EF9-9B98-A778C874DD5E}" destId="{DADE3279-8AA1-4293-B140-7EEE64558DAE}" srcOrd="3" destOrd="0" parTransId="{49D5A1E2-B130-4B08-919A-7C35A5333E01}" sibTransId="{CA00079C-42AB-40CB-8DF9-3E15D8113385}"/>
    <dgm:cxn modelId="{26326398-D3E3-4B9A-A54D-E298CAA6902A}" type="presOf" srcId="{7804C448-7832-4B8E-AF75-D0B25840F4D8}" destId="{A3A2CE6A-27E3-4A6C-A1E7-C39279812BD0}" srcOrd="0" destOrd="0" presId="urn:microsoft.com/office/officeart/2005/8/layout/radial5"/>
    <dgm:cxn modelId="{A5E338A3-E6CD-4D80-A4A3-9607A238219A}" type="presOf" srcId="{A73555F4-12BA-4163-9915-AE0E6C0F972C}" destId="{4C17EFB2-E28E-4E29-AFBC-B17F99E7F2AE}" srcOrd="0" destOrd="0" presId="urn:microsoft.com/office/officeart/2005/8/layout/radial5"/>
    <dgm:cxn modelId="{BD5546C0-8306-4459-A707-98B0BB1B927E}" type="presOf" srcId="{1D743F19-57F2-4C4B-9111-A10F8CCFDA50}" destId="{6761C491-F63D-404E-8449-67A60D7C55E5}" srcOrd="0" destOrd="0" presId="urn:microsoft.com/office/officeart/2005/8/layout/radial5"/>
    <dgm:cxn modelId="{64CE79C0-7690-474F-907B-B18768B5DC22}" srcId="{1D743F19-57F2-4C4B-9111-A10F8CCFDA50}" destId="{247D482B-08D5-4EF9-9B98-A778C874DD5E}" srcOrd="0" destOrd="0" parTransId="{E18F176D-4F7E-4935-B54D-625ACD665AF6}" sibTransId="{4266C321-A705-4E22-8C54-BE5A45F7E4AB}"/>
    <dgm:cxn modelId="{874140DC-51D8-429A-B814-4127762693D6}" srcId="{247D482B-08D5-4EF9-9B98-A778C874DD5E}" destId="{D0814ED1-429C-45B3-B8A1-A061CA11B04D}" srcOrd="2" destOrd="0" parTransId="{B8C97AF1-A474-41CC-86CA-BC0DACC123B9}" sibTransId="{CE7488AD-9F58-43BF-9D3B-B5823DF6DD2C}"/>
    <dgm:cxn modelId="{2FFE56E4-B910-4F08-A567-1BD4CA6C02BE}" type="presOf" srcId="{B8C97AF1-A474-41CC-86CA-BC0DACC123B9}" destId="{4CD61D54-B6C3-439D-83D8-3B9024AD1DB0}" srcOrd="0" destOrd="0" presId="urn:microsoft.com/office/officeart/2005/8/layout/radial5"/>
    <dgm:cxn modelId="{CE5756ED-464A-4EBF-9DAC-2F3B3111F3D8}" type="presOf" srcId="{49D5A1E2-B130-4B08-919A-7C35A5333E01}" destId="{F78C6284-7227-463E-977D-1916101ACD2E}" srcOrd="1" destOrd="0" presId="urn:microsoft.com/office/officeart/2005/8/layout/radial5"/>
    <dgm:cxn modelId="{069768F6-88D2-4E35-9D88-A9142F31FDF1}" type="presOf" srcId="{BC8A9B00-BB62-4AFB-B38B-E2EFCB8CDE45}" destId="{4015735A-8E62-4680-A377-ADF1949B6519}" srcOrd="1" destOrd="0" presId="urn:microsoft.com/office/officeart/2005/8/layout/radial5"/>
    <dgm:cxn modelId="{76DFE960-4C0E-4161-8239-994D85FC589B}" type="presParOf" srcId="{6761C491-F63D-404E-8449-67A60D7C55E5}" destId="{DAE45F9E-C0CF-41E5-8B5F-863C44ADA80D}" srcOrd="0" destOrd="0" presId="urn:microsoft.com/office/officeart/2005/8/layout/radial5"/>
    <dgm:cxn modelId="{FD336C5A-3D5D-432A-AD5A-166D04665178}" type="presParOf" srcId="{6761C491-F63D-404E-8449-67A60D7C55E5}" destId="{E7ECFCA7-CFA9-448E-A7EE-7E2B5B71E479}" srcOrd="1" destOrd="0" presId="urn:microsoft.com/office/officeart/2005/8/layout/radial5"/>
    <dgm:cxn modelId="{564A7EF5-32B0-4183-B334-B6E394FDA72F}" type="presParOf" srcId="{E7ECFCA7-CFA9-448E-A7EE-7E2B5B71E479}" destId="{E8F8C287-007A-4B7D-A031-33C0D8595118}" srcOrd="0" destOrd="0" presId="urn:microsoft.com/office/officeart/2005/8/layout/radial5"/>
    <dgm:cxn modelId="{B527111F-E1AC-4D97-91B1-68D89D1100BC}" type="presParOf" srcId="{6761C491-F63D-404E-8449-67A60D7C55E5}" destId="{A3A2CE6A-27E3-4A6C-A1E7-C39279812BD0}" srcOrd="2" destOrd="0" presId="urn:microsoft.com/office/officeart/2005/8/layout/radial5"/>
    <dgm:cxn modelId="{F5B1F728-D51D-4BF3-AB75-971E6C74A19C}" type="presParOf" srcId="{6761C491-F63D-404E-8449-67A60D7C55E5}" destId="{7499320A-CB64-4266-AA2C-9F8E65D3DF2E}" srcOrd="3" destOrd="0" presId="urn:microsoft.com/office/officeart/2005/8/layout/radial5"/>
    <dgm:cxn modelId="{6E2B0898-F731-4B74-8763-B2416DDD873C}" type="presParOf" srcId="{7499320A-CB64-4266-AA2C-9F8E65D3DF2E}" destId="{4015735A-8E62-4680-A377-ADF1949B6519}" srcOrd="0" destOrd="0" presId="urn:microsoft.com/office/officeart/2005/8/layout/radial5"/>
    <dgm:cxn modelId="{67FA6CAE-382D-4D54-A7CE-17062FC4F95F}" type="presParOf" srcId="{6761C491-F63D-404E-8449-67A60D7C55E5}" destId="{A477049D-BDF1-467C-9B96-961CA28E3EB5}" srcOrd="4" destOrd="0" presId="urn:microsoft.com/office/officeart/2005/8/layout/radial5"/>
    <dgm:cxn modelId="{5C39D327-23BB-4081-905B-70C51BEE5A32}" type="presParOf" srcId="{6761C491-F63D-404E-8449-67A60D7C55E5}" destId="{4CD61D54-B6C3-439D-83D8-3B9024AD1DB0}" srcOrd="5" destOrd="0" presId="urn:microsoft.com/office/officeart/2005/8/layout/radial5"/>
    <dgm:cxn modelId="{6A1E4C8B-CBB9-4470-AE72-F4FF36EF5E13}" type="presParOf" srcId="{4CD61D54-B6C3-439D-83D8-3B9024AD1DB0}" destId="{E8EC8724-978F-41C3-8B6D-580AA93691B6}" srcOrd="0" destOrd="0" presId="urn:microsoft.com/office/officeart/2005/8/layout/radial5"/>
    <dgm:cxn modelId="{64125010-8C9B-4BE7-9818-9C5FB2558F92}" type="presParOf" srcId="{6761C491-F63D-404E-8449-67A60D7C55E5}" destId="{7E5689EB-1DB6-49C1-87BE-489CFBC17966}" srcOrd="6" destOrd="0" presId="urn:microsoft.com/office/officeart/2005/8/layout/radial5"/>
    <dgm:cxn modelId="{79729E33-3EE1-45B6-BBA2-6B55B31FA80E}" type="presParOf" srcId="{6761C491-F63D-404E-8449-67A60D7C55E5}" destId="{D9319734-B528-4C62-A125-01C48DA6574E}" srcOrd="7" destOrd="0" presId="urn:microsoft.com/office/officeart/2005/8/layout/radial5"/>
    <dgm:cxn modelId="{542B04D2-DB3A-4205-B142-C706861A5200}" type="presParOf" srcId="{D9319734-B528-4C62-A125-01C48DA6574E}" destId="{F78C6284-7227-463E-977D-1916101ACD2E}" srcOrd="0" destOrd="0" presId="urn:microsoft.com/office/officeart/2005/8/layout/radial5"/>
    <dgm:cxn modelId="{2FAA245B-1E70-4FFD-8DFA-B51074B40634}" type="presParOf" srcId="{6761C491-F63D-404E-8449-67A60D7C55E5}" destId="{CB5A7C38-CE8E-440F-BB54-EF410460FBDA}" srcOrd="8" destOrd="0" presId="urn:microsoft.com/office/officeart/2005/8/layout/radial5"/>
    <dgm:cxn modelId="{6DFED454-5FF6-488F-8814-47044AA0C2CD}" type="presParOf" srcId="{6761C491-F63D-404E-8449-67A60D7C55E5}" destId="{4C17EFB2-E28E-4E29-AFBC-B17F99E7F2AE}" srcOrd="9" destOrd="0" presId="urn:microsoft.com/office/officeart/2005/8/layout/radial5"/>
    <dgm:cxn modelId="{1262636D-8CC5-459E-94E3-0DFA99954615}" type="presParOf" srcId="{4C17EFB2-E28E-4E29-AFBC-B17F99E7F2AE}" destId="{C746C7F0-A81D-449D-AF9C-5F31EBA2DA16}" srcOrd="0" destOrd="0" presId="urn:microsoft.com/office/officeart/2005/8/layout/radial5"/>
    <dgm:cxn modelId="{773CFBEB-9068-4372-9708-AB0A62F1041D}" type="presParOf" srcId="{6761C491-F63D-404E-8449-67A60D7C55E5}" destId="{152616F2-B488-4441-9615-446DC98AAC6C}"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627CD31-C61B-49EE-9557-ECE0843D9EB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HK"/>
        </a:p>
      </dgm:t>
    </dgm:pt>
    <dgm:pt modelId="{6B0636A9-3E61-44EA-9473-114334985AC0}">
      <dgm:prSet phldrT="[Text]" custT="1"/>
      <dgm:spPr/>
      <dgm:t>
        <a:bodyPr/>
        <a:lstStyle/>
        <a:p>
          <a:pPr>
            <a:buFont typeface="+mj-lt"/>
            <a:buAutoNum type="romanLcPeriod"/>
          </a:pPr>
          <a:r>
            <a:rPr lang="en-GB" sz="2000" dirty="0">
              <a:latin typeface="Calibri Light" panose="020F0302020204030204" pitchFamily="34" charset="0"/>
              <a:cs typeface="Calibri Light" panose="020F0302020204030204" pitchFamily="34" charset="0"/>
            </a:rPr>
            <a:t>at the level of employing organisation in the form of a gender-sensitive, fair, accessible and transparent mechanism; </a:t>
          </a:r>
          <a:endParaRPr lang="en-HK" sz="2000" dirty="0"/>
        </a:p>
      </dgm:t>
    </dgm:pt>
    <dgm:pt modelId="{28376F95-82E4-4C15-B344-FDC49A4F9705}" type="parTrans" cxnId="{2E088884-2EE1-46CC-A9B6-1C3CB1A1179B}">
      <dgm:prSet/>
      <dgm:spPr/>
      <dgm:t>
        <a:bodyPr/>
        <a:lstStyle/>
        <a:p>
          <a:endParaRPr lang="en-HK"/>
        </a:p>
      </dgm:t>
    </dgm:pt>
    <dgm:pt modelId="{F120FB62-7A09-48C9-AA06-2FB2EF2D4719}" type="sibTrans" cxnId="{2E088884-2EE1-46CC-A9B6-1C3CB1A1179B}">
      <dgm:prSet/>
      <dgm:spPr/>
      <dgm:t>
        <a:bodyPr/>
        <a:lstStyle/>
        <a:p>
          <a:endParaRPr lang="en-HK"/>
        </a:p>
      </dgm:t>
    </dgm:pt>
    <dgm:pt modelId="{46E462A5-4976-4432-967D-F12BE6E2CB75}">
      <dgm:prSet custT="1"/>
      <dgm:spPr/>
      <dgm:t>
        <a:bodyPr/>
        <a:lstStyle/>
        <a:p>
          <a:r>
            <a:rPr lang="en-GB" sz="2000" dirty="0">
              <a:latin typeface="Calibri Light" panose="020F0302020204030204" pitchFamily="34" charset="0"/>
              <a:cs typeface="Calibri Light" panose="020F0302020204030204" pitchFamily="34" charset="0"/>
            </a:rPr>
            <a:t>in the form of ADR forums that are expedient and facilitate a compromise between an employer and employee where appropriate; </a:t>
          </a:r>
        </a:p>
      </dgm:t>
    </dgm:pt>
    <dgm:pt modelId="{F778DB4F-A4D5-4039-AEE3-72119A608E3A}" type="parTrans" cxnId="{0BBA42F0-9AF0-4AAE-A7F0-5D709A8DE2F3}">
      <dgm:prSet/>
      <dgm:spPr/>
      <dgm:t>
        <a:bodyPr/>
        <a:lstStyle/>
        <a:p>
          <a:endParaRPr lang="en-HK"/>
        </a:p>
      </dgm:t>
    </dgm:pt>
    <dgm:pt modelId="{3810C8C9-7822-44C5-AC44-21A3513A7E82}" type="sibTrans" cxnId="{0BBA42F0-9AF0-4AAE-A7F0-5D709A8DE2F3}">
      <dgm:prSet/>
      <dgm:spPr/>
      <dgm:t>
        <a:bodyPr/>
        <a:lstStyle/>
        <a:p>
          <a:endParaRPr lang="en-HK"/>
        </a:p>
      </dgm:t>
    </dgm:pt>
    <dgm:pt modelId="{E40281C7-0355-4A17-84CB-A09303503D12}">
      <dgm:prSet custT="1"/>
      <dgm:spPr/>
      <dgm:t>
        <a:bodyPr/>
        <a:lstStyle/>
        <a:p>
          <a:r>
            <a:rPr lang="en-GB" sz="2000" dirty="0">
              <a:latin typeface="Calibri Light" panose="020F0302020204030204" pitchFamily="34" charset="0"/>
              <a:cs typeface="Calibri Light" panose="020F0302020204030204" pitchFamily="34" charset="0"/>
            </a:rPr>
            <a:t>in the form of access to trade unions and the right to self-organise; </a:t>
          </a:r>
        </a:p>
      </dgm:t>
    </dgm:pt>
    <dgm:pt modelId="{4932C129-0120-4069-BA59-ED774A176B99}" type="parTrans" cxnId="{FBF5EC0D-D04B-4C4D-8A5C-EA3EFCCD3B76}">
      <dgm:prSet/>
      <dgm:spPr/>
      <dgm:t>
        <a:bodyPr/>
        <a:lstStyle/>
        <a:p>
          <a:endParaRPr lang="en-HK"/>
        </a:p>
      </dgm:t>
    </dgm:pt>
    <dgm:pt modelId="{D792549C-7FA5-49C0-AF1D-DB6E2CA11AF1}" type="sibTrans" cxnId="{FBF5EC0D-D04B-4C4D-8A5C-EA3EFCCD3B76}">
      <dgm:prSet/>
      <dgm:spPr/>
      <dgm:t>
        <a:bodyPr/>
        <a:lstStyle/>
        <a:p>
          <a:endParaRPr lang="en-HK"/>
        </a:p>
      </dgm:t>
    </dgm:pt>
    <dgm:pt modelId="{892D7C15-B5EF-4190-9A77-8E3534617369}">
      <dgm:prSet custT="1"/>
      <dgm:spPr/>
      <dgm:t>
        <a:bodyPr/>
        <a:lstStyle/>
        <a:p>
          <a:r>
            <a:rPr lang="en-GB" sz="2000" dirty="0">
              <a:latin typeface="Calibri Light" panose="020F0302020204030204" pitchFamily="34" charset="0"/>
              <a:cs typeface="Calibri Light" panose="020F0302020204030204" pitchFamily="34" charset="0"/>
            </a:rPr>
            <a:t>in the form of consular support in destination countries; </a:t>
          </a:r>
        </a:p>
      </dgm:t>
    </dgm:pt>
    <dgm:pt modelId="{82FAD502-3FC2-41B5-AD3E-E61F102B5D08}" type="parTrans" cxnId="{882BCFD4-E10D-481F-A529-4DC8C8A2A2E8}">
      <dgm:prSet/>
      <dgm:spPr/>
      <dgm:t>
        <a:bodyPr/>
        <a:lstStyle/>
        <a:p>
          <a:endParaRPr lang="en-HK"/>
        </a:p>
      </dgm:t>
    </dgm:pt>
    <dgm:pt modelId="{A7324A34-7C47-474A-B82B-3EBDDB721625}" type="sibTrans" cxnId="{882BCFD4-E10D-481F-A529-4DC8C8A2A2E8}">
      <dgm:prSet/>
      <dgm:spPr/>
      <dgm:t>
        <a:bodyPr/>
        <a:lstStyle/>
        <a:p>
          <a:endParaRPr lang="en-HK"/>
        </a:p>
      </dgm:t>
    </dgm:pt>
    <dgm:pt modelId="{54AB5597-E1F1-408F-9AA7-D2067AA6767C}">
      <dgm:prSet custT="1"/>
      <dgm:spPr/>
      <dgm:t>
        <a:bodyPr/>
        <a:lstStyle/>
        <a:p>
          <a:r>
            <a:rPr lang="en-GB" sz="2000" dirty="0">
              <a:latin typeface="Calibri Light" panose="020F0302020204030204" pitchFamily="34" charset="0"/>
              <a:cs typeface="Calibri Light" panose="020F0302020204030204" pitchFamily="34" charset="0"/>
            </a:rPr>
            <a:t>for those who have returned home, the ability to enforce rights and participate in proceedings in the host country; and </a:t>
          </a:r>
        </a:p>
      </dgm:t>
    </dgm:pt>
    <dgm:pt modelId="{07A3EBED-A59B-4100-B883-989C9F3F1972}" type="parTrans" cxnId="{EE75BE86-80B3-4152-8645-1E3A4E75A475}">
      <dgm:prSet/>
      <dgm:spPr/>
      <dgm:t>
        <a:bodyPr/>
        <a:lstStyle/>
        <a:p>
          <a:endParaRPr lang="en-HK"/>
        </a:p>
      </dgm:t>
    </dgm:pt>
    <dgm:pt modelId="{22312057-F8A4-4DCB-A0B4-9ECCB14B3EFF}" type="sibTrans" cxnId="{EE75BE86-80B3-4152-8645-1E3A4E75A475}">
      <dgm:prSet/>
      <dgm:spPr/>
      <dgm:t>
        <a:bodyPr/>
        <a:lstStyle/>
        <a:p>
          <a:endParaRPr lang="en-HK"/>
        </a:p>
      </dgm:t>
    </dgm:pt>
    <dgm:pt modelId="{B2C027DC-C441-4AEF-BE23-A0BEFF2C0238}">
      <dgm:prSet custT="1"/>
      <dgm:spPr/>
      <dgm:t>
        <a:bodyPr/>
        <a:lstStyle/>
        <a:p>
          <a:r>
            <a:rPr lang="en-GB" sz="2000" dirty="0">
              <a:latin typeface="Calibri Light" panose="020F0302020204030204" pitchFamily="34" charset="0"/>
              <a:cs typeface="Calibri Light" panose="020F0302020204030204" pitchFamily="34" charset="0"/>
            </a:rPr>
            <a:t>Criminal justice system that does not alienate vulnerable workers through its power asymmetries and lack of assistance. The threats, harassment and fear of retaliation felt by workers seeking to enforce their rights must be heard and guarded against. </a:t>
          </a:r>
          <a:endParaRPr lang="en-HK" sz="2000" dirty="0">
            <a:latin typeface="Calibri Light" panose="020F0302020204030204" pitchFamily="34" charset="0"/>
            <a:cs typeface="Calibri Light" panose="020F0302020204030204" pitchFamily="34" charset="0"/>
          </a:endParaRPr>
        </a:p>
      </dgm:t>
    </dgm:pt>
    <dgm:pt modelId="{E9235577-6C1C-46B5-88ED-3A0B5AC2723F}" type="parTrans" cxnId="{6049C996-88DF-4FB6-8864-989451C4752F}">
      <dgm:prSet/>
      <dgm:spPr/>
      <dgm:t>
        <a:bodyPr/>
        <a:lstStyle/>
        <a:p>
          <a:endParaRPr lang="en-HK"/>
        </a:p>
      </dgm:t>
    </dgm:pt>
    <dgm:pt modelId="{8F46C16D-9095-407E-B174-112FB7A66DCC}" type="sibTrans" cxnId="{6049C996-88DF-4FB6-8864-989451C4752F}">
      <dgm:prSet/>
      <dgm:spPr/>
      <dgm:t>
        <a:bodyPr/>
        <a:lstStyle/>
        <a:p>
          <a:endParaRPr lang="en-HK"/>
        </a:p>
      </dgm:t>
    </dgm:pt>
    <dgm:pt modelId="{134B99F8-F7C0-45DE-BED9-CF1B96103098}" type="pres">
      <dgm:prSet presAssocID="{6627CD31-C61B-49EE-9557-ECE0843D9EB3}" presName="diagram" presStyleCnt="0">
        <dgm:presLayoutVars>
          <dgm:dir/>
          <dgm:resizeHandles val="exact"/>
        </dgm:presLayoutVars>
      </dgm:prSet>
      <dgm:spPr/>
    </dgm:pt>
    <dgm:pt modelId="{019F5EAA-0D1F-4A3D-9700-3E5206353073}" type="pres">
      <dgm:prSet presAssocID="{6B0636A9-3E61-44EA-9473-114334985AC0}" presName="node" presStyleLbl="node1" presStyleIdx="0" presStyleCnt="6">
        <dgm:presLayoutVars>
          <dgm:bulletEnabled val="1"/>
        </dgm:presLayoutVars>
      </dgm:prSet>
      <dgm:spPr/>
    </dgm:pt>
    <dgm:pt modelId="{216EEC08-79D2-410A-9DBD-ACC0825F175C}" type="pres">
      <dgm:prSet presAssocID="{F120FB62-7A09-48C9-AA06-2FB2EF2D4719}" presName="sibTrans" presStyleCnt="0"/>
      <dgm:spPr/>
    </dgm:pt>
    <dgm:pt modelId="{48700E20-0640-4986-9037-325071D9CCEA}" type="pres">
      <dgm:prSet presAssocID="{46E462A5-4976-4432-967D-F12BE6E2CB75}" presName="node" presStyleLbl="node1" presStyleIdx="1" presStyleCnt="6">
        <dgm:presLayoutVars>
          <dgm:bulletEnabled val="1"/>
        </dgm:presLayoutVars>
      </dgm:prSet>
      <dgm:spPr/>
    </dgm:pt>
    <dgm:pt modelId="{C475C16C-31A2-481A-85A1-193F6DBDB021}" type="pres">
      <dgm:prSet presAssocID="{3810C8C9-7822-44C5-AC44-21A3513A7E82}" presName="sibTrans" presStyleCnt="0"/>
      <dgm:spPr/>
    </dgm:pt>
    <dgm:pt modelId="{07847E51-06D0-4A81-880D-D9D489352235}" type="pres">
      <dgm:prSet presAssocID="{E40281C7-0355-4A17-84CB-A09303503D12}" presName="node" presStyleLbl="node1" presStyleIdx="2" presStyleCnt="6">
        <dgm:presLayoutVars>
          <dgm:bulletEnabled val="1"/>
        </dgm:presLayoutVars>
      </dgm:prSet>
      <dgm:spPr/>
    </dgm:pt>
    <dgm:pt modelId="{6FFFA6F9-B319-4D65-A033-AF267294FC2E}" type="pres">
      <dgm:prSet presAssocID="{D792549C-7FA5-49C0-AF1D-DB6E2CA11AF1}" presName="sibTrans" presStyleCnt="0"/>
      <dgm:spPr/>
    </dgm:pt>
    <dgm:pt modelId="{CACC25EA-57C4-4777-A45F-7ACE52135B5D}" type="pres">
      <dgm:prSet presAssocID="{892D7C15-B5EF-4190-9A77-8E3534617369}" presName="node" presStyleLbl="node1" presStyleIdx="3" presStyleCnt="6">
        <dgm:presLayoutVars>
          <dgm:bulletEnabled val="1"/>
        </dgm:presLayoutVars>
      </dgm:prSet>
      <dgm:spPr/>
    </dgm:pt>
    <dgm:pt modelId="{DF3C7C98-D60D-4205-BDA3-212D2DCF734C}" type="pres">
      <dgm:prSet presAssocID="{A7324A34-7C47-474A-B82B-3EBDDB721625}" presName="sibTrans" presStyleCnt="0"/>
      <dgm:spPr/>
    </dgm:pt>
    <dgm:pt modelId="{88B218BF-2AEF-4104-A4EC-CA38F03A03A2}" type="pres">
      <dgm:prSet presAssocID="{54AB5597-E1F1-408F-9AA7-D2067AA6767C}" presName="node" presStyleLbl="node1" presStyleIdx="4" presStyleCnt="6">
        <dgm:presLayoutVars>
          <dgm:bulletEnabled val="1"/>
        </dgm:presLayoutVars>
      </dgm:prSet>
      <dgm:spPr/>
    </dgm:pt>
    <dgm:pt modelId="{5F280661-5159-4AC4-89B7-0430128673F5}" type="pres">
      <dgm:prSet presAssocID="{22312057-F8A4-4DCB-A0B4-9ECCB14B3EFF}" presName="sibTrans" presStyleCnt="0"/>
      <dgm:spPr/>
    </dgm:pt>
    <dgm:pt modelId="{CE90BB23-5461-4928-A67F-760C63F000E4}" type="pres">
      <dgm:prSet presAssocID="{B2C027DC-C441-4AEF-BE23-A0BEFF2C0238}" presName="node" presStyleLbl="node1" presStyleIdx="5" presStyleCnt="6">
        <dgm:presLayoutVars>
          <dgm:bulletEnabled val="1"/>
        </dgm:presLayoutVars>
      </dgm:prSet>
      <dgm:spPr/>
    </dgm:pt>
  </dgm:ptLst>
  <dgm:cxnLst>
    <dgm:cxn modelId="{D130740B-0CFB-4BB6-AC82-8AF60F5C59DF}" type="presOf" srcId="{B2C027DC-C441-4AEF-BE23-A0BEFF2C0238}" destId="{CE90BB23-5461-4928-A67F-760C63F000E4}" srcOrd="0" destOrd="0" presId="urn:microsoft.com/office/officeart/2005/8/layout/default"/>
    <dgm:cxn modelId="{FBF5EC0D-D04B-4C4D-8A5C-EA3EFCCD3B76}" srcId="{6627CD31-C61B-49EE-9557-ECE0843D9EB3}" destId="{E40281C7-0355-4A17-84CB-A09303503D12}" srcOrd="2" destOrd="0" parTransId="{4932C129-0120-4069-BA59-ED774A176B99}" sibTransId="{D792549C-7FA5-49C0-AF1D-DB6E2CA11AF1}"/>
    <dgm:cxn modelId="{25BA0830-1A82-45FA-959D-27FF78BC24BA}" type="presOf" srcId="{6627CD31-C61B-49EE-9557-ECE0843D9EB3}" destId="{134B99F8-F7C0-45DE-BED9-CF1B96103098}" srcOrd="0" destOrd="0" presId="urn:microsoft.com/office/officeart/2005/8/layout/default"/>
    <dgm:cxn modelId="{6C92BA5C-418E-41FA-9EA5-48D6C4E4CD99}" type="presOf" srcId="{54AB5597-E1F1-408F-9AA7-D2067AA6767C}" destId="{88B218BF-2AEF-4104-A4EC-CA38F03A03A2}" srcOrd="0" destOrd="0" presId="urn:microsoft.com/office/officeart/2005/8/layout/default"/>
    <dgm:cxn modelId="{92506767-561A-49D5-8AF7-C55A2D5C7CF5}" type="presOf" srcId="{E40281C7-0355-4A17-84CB-A09303503D12}" destId="{07847E51-06D0-4A81-880D-D9D489352235}" srcOrd="0" destOrd="0" presId="urn:microsoft.com/office/officeart/2005/8/layout/default"/>
    <dgm:cxn modelId="{4CB82569-3700-48CC-8B40-BE8CC2F7FDEE}" type="presOf" srcId="{46E462A5-4976-4432-967D-F12BE6E2CB75}" destId="{48700E20-0640-4986-9037-325071D9CCEA}" srcOrd="0" destOrd="0" presId="urn:microsoft.com/office/officeart/2005/8/layout/default"/>
    <dgm:cxn modelId="{14EF4057-15ED-4C61-A794-E95B59908513}" type="presOf" srcId="{892D7C15-B5EF-4190-9A77-8E3534617369}" destId="{CACC25EA-57C4-4777-A45F-7ACE52135B5D}" srcOrd="0" destOrd="0" presId="urn:microsoft.com/office/officeart/2005/8/layout/default"/>
    <dgm:cxn modelId="{2E088884-2EE1-46CC-A9B6-1C3CB1A1179B}" srcId="{6627CD31-C61B-49EE-9557-ECE0843D9EB3}" destId="{6B0636A9-3E61-44EA-9473-114334985AC0}" srcOrd="0" destOrd="0" parTransId="{28376F95-82E4-4C15-B344-FDC49A4F9705}" sibTransId="{F120FB62-7A09-48C9-AA06-2FB2EF2D4719}"/>
    <dgm:cxn modelId="{EE75BE86-80B3-4152-8645-1E3A4E75A475}" srcId="{6627CD31-C61B-49EE-9557-ECE0843D9EB3}" destId="{54AB5597-E1F1-408F-9AA7-D2067AA6767C}" srcOrd="4" destOrd="0" parTransId="{07A3EBED-A59B-4100-B883-989C9F3F1972}" sibTransId="{22312057-F8A4-4DCB-A0B4-9ECCB14B3EFF}"/>
    <dgm:cxn modelId="{E0B18091-FED8-4A16-9D6A-33638131C664}" type="presOf" srcId="{6B0636A9-3E61-44EA-9473-114334985AC0}" destId="{019F5EAA-0D1F-4A3D-9700-3E5206353073}" srcOrd="0" destOrd="0" presId="urn:microsoft.com/office/officeart/2005/8/layout/default"/>
    <dgm:cxn modelId="{6049C996-88DF-4FB6-8864-989451C4752F}" srcId="{6627CD31-C61B-49EE-9557-ECE0843D9EB3}" destId="{B2C027DC-C441-4AEF-BE23-A0BEFF2C0238}" srcOrd="5" destOrd="0" parTransId="{E9235577-6C1C-46B5-88ED-3A0B5AC2723F}" sibTransId="{8F46C16D-9095-407E-B174-112FB7A66DCC}"/>
    <dgm:cxn modelId="{882BCFD4-E10D-481F-A529-4DC8C8A2A2E8}" srcId="{6627CD31-C61B-49EE-9557-ECE0843D9EB3}" destId="{892D7C15-B5EF-4190-9A77-8E3534617369}" srcOrd="3" destOrd="0" parTransId="{82FAD502-3FC2-41B5-AD3E-E61F102B5D08}" sibTransId="{A7324A34-7C47-474A-B82B-3EBDDB721625}"/>
    <dgm:cxn modelId="{0BBA42F0-9AF0-4AAE-A7F0-5D709A8DE2F3}" srcId="{6627CD31-C61B-49EE-9557-ECE0843D9EB3}" destId="{46E462A5-4976-4432-967D-F12BE6E2CB75}" srcOrd="1" destOrd="0" parTransId="{F778DB4F-A4D5-4039-AEE3-72119A608E3A}" sibTransId="{3810C8C9-7822-44C5-AC44-21A3513A7E82}"/>
    <dgm:cxn modelId="{17625E92-BC4D-4759-8C88-AB05A11720A3}" type="presParOf" srcId="{134B99F8-F7C0-45DE-BED9-CF1B96103098}" destId="{019F5EAA-0D1F-4A3D-9700-3E5206353073}" srcOrd="0" destOrd="0" presId="urn:microsoft.com/office/officeart/2005/8/layout/default"/>
    <dgm:cxn modelId="{BD5BB08F-C0B3-4D76-B576-2E9B52EDF51E}" type="presParOf" srcId="{134B99F8-F7C0-45DE-BED9-CF1B96103098}" destId="{216EEC08-79D2-410A-9DBD-ACC0825F175C}" srcOrd="1" destOrd="0" presId="urn:microsoft.com/office/officeart/2005/8/layout/default"/>
    <dgm:cxn modelId="{BCA192C8-278B-4746-BBE7-CB2C7F9DAD9D}" type="presParOf" srcId="{134B99F8-F7C0-45DE-BED9-CF1B96103098}" destId="{48700E20-0640-4986-9037-325071D9CCEA}" srcOrd="2" destOrd="0" presId="urn:microsoft.com/office/officeart/2005/8/layout/default"/>
    <dgm:cxn modelId="{2D00B277-8A84-400A-9027-3B5B1257A1FE}" type="presParOf" srcId="{134B99F8-F7C0-45DE-BED9-CF1B96103098}" destId="{C475C16C-31A2-481A-85A1-193F6DBDB021}" srcOrd="3" destOrd="0" presId="urn:microsoft.com/office/officeart/2005/8/layout/default"/>
    <dgm:cxn modelId="{D9686C58-FC32-4B71-92A7-317E72D96060}" type="presParOf" srcId="{134B99F8-F7C0-45DE-BED9-CF1B96103098}" destId="{07847E51-06D0-4A81-880D-D9D489352235}" srcOrd="4" destOrd="0" presId="urn:microsoft.com/office/officeart/2005/8/layout/default"/>
    <dgm:cxn modelId="{45FB0154-AAF0-4F0E-B0FF-EE79C12AC42D}" type="presParOf" srcId="{134B99F8-F7C0-45DE-BED9-CF1B96103098}" destId="{6FFFA6F9-B319-4D65-A033-AF267294FC2E}" srcOrd="5" destOrd="0" presId="urn:microsoft.com/office/officeart/2005/8/layout/default"/>
    <dgm:cxn modelId="{F54DD962-65C3-4EA2-B887-FE35F045CBC4}" type="presParOf" srcId="{134B99F8-F7C0-45DE-BED9-CF1B96103098}" destId="{CACC25EA-57C4-4777-A45F-7ACE52135B5D}" srcOrd="6" destOrd="0" presId="urn:microsoft.com/office/officeart/2005/8/layout/default"/>
    <dgm:cxn modelId="{28C0D2ED-72EA-4181-9FC6-FE7DD2523655}" type="presParOf" srcId="{134B99F8-F7C0-45DE-BED9-CF1B96103098}" destId="{DF3C7C98-D60D-4205-BDA3-212D2DCF734C}" srcOrd="7" destOrd="0" presId="urn:microsoft.com/office/officeart/2005/8/layout/default"/>
    <dgm:cxn modelId="{FA011891-81BC-4C8F-9410-376796DD7B27}" type="presParOf" srcId="{134B99F8-F7C0-45DE-BED9-CF1B96103098}" destId="{88B218BF-2AEF-4104-A4EC-CA38F03A03A2}" srcOrd="8" destOrd="0" presId="urn:microsoft.com/office/officeart/2005/8/layout/default"/>
    <dgm:cxn modelId="{8FD47E23-98D1-42B1-8B61-94526180FBC1}" type="presParOf" srcId="{134B99F8-F7C0-45DE-BED9-CF1B96103098}" destId="{5F280661-5159-4AC4-89B7-0430128673F5}" srcOrd="9" destOrd="0" presId="urn:microsoft.com/office/officeart/2005/8/layout/default"/>
    <dgm:cxn modelId="{56C58FAB-7073-4231-9B15-10893C6AFE1B}" type="presParOf" srcId="{134B99F8-F7C0-45DE-BED9-CF1B96103098}" destId="{CE90BB23-5461-4928-A67F-760C63F000E4}"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1FD1EF-C602-467B-9166-44F41E702B0B}">
      <dsp:nvSpPr>
        <dsp:cNvPr id="0" name=""/>
        <dsp:cNvSpPr/>
      </dsp:nvSpPr>
      <dsp:spPr>
        <a:xfrm>
          <a:off x="6884" y="96"/>
          <a:ext cx="5158004" cy="30948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HK" sz="2600" kern="1200">
              <a:latin typeface="Calibri Light" panose="020F0302020204030204" pitchFamily="34" charset="0"/>
              <a:cs typeface="Calibri Light" panose="020F0302020204030204" pitchFamily="34" charset="0"/>
            </a:rPr>
            <a:t>Ambiguity of human trafficking laws</a:t>
          </a:r>
          <a:endParaRPr lang="en-HK" sz="2600" kern="1200"/>
        </a:p>
      </dsp:txBody>
      <dsp:txXfrm>
        <a:off x="6884" y="96"/>
        <a:ext cx="5158004" cy="3094802"/>
      </dsp:txXfrm>
    </dsp:sp>
    <dsp:sp modelId="{D6731955-FDA6-416D-BE26-4762F1658AC2}">
      <dsp:nvSpPr>
        <dsp:cNvPr id="0" name=""/>
        <dsp:cNvSpPr/>
      </dsp:nvSpPr>
      <dsp:spPr>
        <a:xfrm>
          <a:off x="5680689" y="96"/>
          <a:ext cx="5158004" cy="30948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HK" sz="2600" kern="1200" dirty="0">
              <a:latin typeface="Calibri Light" panose="020F0302020204030204" pitchFamily="34" charset="0"/>
              <a:cs typeface="Calibri Light" panose="020F0302020204030204" pitchFamily="34" charset="0"/>
            </a:rPr>
            <a:t>Prosecutors reverting to charges they are more familiar with e.g. rape; living off the earnings of prostitution etc</a:t>
          </a:r>
        </a:p>
      </dsp:txBody>
      <dsp:txXfrm>
        <a:off x="5680689" y="96"/>
        <a:ext cx="5158004" cy="3094802"/>
      </dsp:txXfrm>
    </dsp:sp>
    <dsp:sp modelId="{C2B482DF-5246-4600-97A2-8927562C6F89}">
      <dsp:nvSpPr>
        <dsp:cNvPr id="0" name=""/>
        <dsp:cNvSpPr/>
      </dsp:nvSpPr>
      <dsp:spPr>
        <a:xfrm>
          <a:off x="6884" y="3610700"/>
          <a:ext cx="5158004" cy="30948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HK" sz="2600" kern="1200" dirty="0">
              <a:latin typeface="Calibri Light" panose="020F0302020204030204" pitchFamily="34" charset="0"/>
              <a:cs typeface="Calibri Light" panose="020F0302020204030204" pitchFamily="34" charset="0"/>
            </a:rPr>
            <a:t>Difficult relationship between prosecutors and victims due to predominantly law enforcement focused criminal justice systems</a:t>
          </a:r>
        </a:p>
      </dsp:txBody>
      <dsp:txXfrm>
        <a:off x="6884" y="3610700"/>
        <a:ext cx="5158004" cy="3094802"/>
      </dsp:txXfrm>
    </dsp:sp>
    <dsp:sp modelId="{F17705A1-14BD-48A0-B274-711AED334FF4}">
      <dsp:nvSpPr>
        <dsp:cNvPr id="0" name=""/>
        <dsp:cNvSpPr/>
      </dsp:nvSpPr>
      <dsp:spPr>
        <a:xfrm>
          <a:off x="5680689" y="3610700"/>
          <a:ext cx="5158004" cy="30948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HK" sz="2600" kern="1200" dirty="0">
              <a:latin typeface="Calibri Light" panose="020F0302020204030204" pitchFamily="34" charset="0"/>
              <a:cs typeface="Calibri Light" panose="020F0302020204030204" pitchFamily="34" charset="0"/>
            </a:rPr>
            <a:t>Disproportionate burden on victims</a:t>
          </a:r>
        </a:p>
      </dsp:txBody>
      <dsp:txXfrm>
        <a:off x="5680689" y="3610700"/>
        <a:ext cx="5158004" cy="30948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BE5C92-7E5D-4629-A316-D97CF66BE525}">
      <dsp:nvSpPr>
        <dsp:cNvPr id="0" name=""/>
        <dsp:cNvSpPr/>
      </dsp:nvSpPr>
      <dsp:spPr>
        <a:xfrm>
          <a:off x="5724" y="997490"/>
          <a:ext cx="3332155" cy="133286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marL="0" lvl="0" indent="0" algn="ctr" defTabSz="1244600">
            <a:lnSpc>
              <a:spcPct val="90000"/>
            </a:lnSpc>
            <a:spcBef>
              <a:spcPct val="0"/>
            </a:spcBef>
            <a:spcAft>
              <a:spcPct val="35000"/>
            </a:spcAft>
            <a:buNone/>
          </a:pPr>
          <a:r>
            <a:rPr lang="en-HK" sz="2800" kern="1200" dirty="0">
              <a:latin typeface="Calibri Light" panose="020F0302020204030204" pitchFamily="34" charset="0"/>
              <a:cs typeface="Calibri Light" panose="020F0302020204030204" pitchFamily="34" charset="0"/>
            </a:rPr>
            <a:t>Labour law offences</a:t>
          </a:r>
        </a:p>
      </dsp:txBody>
      <dsp:txXfrm>
        <a:off x="672155" y="997490"/>
        <a:ext cx="1999293" cy="1332862"/>
      </dsp:txXfrm>
    </dsp:sp>
    <dsp:sp modelId="{FF75A057-E2FD-4467-8F3B-88F57B5C90D1}">
      <dsp:nvSpPr>
        <dsp:cNvPr id="0" name=""/>
        <dsp:cNvSpPr/>
      </dsp:nvSpPr>
      <dsp:spPr>
        <a:xfrm>
          <a:off x="3004664" y="997490"/>
          <a:ext cx="3332155" cy="133286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marL="0" lvl="0" indent="0" algn="ctr" defTabSz="1244600">
            <a:lnSpc>
              <a:spcPct val="90000"/>
            </a:lnSpc>
            <a:spcBef>
              <a:spcPct val="0"/>
            </a:spcBef>
            <a:spcAft>
              <a:spcPct val="35000"/>
            </a:spcAft>
            <a:buNone/>
          </a:pPr>
          <a:r>
            <a:rPr lang="en-HK" sz="2800" kern="1200" dirty="0">
              <a:latin typeface="Calibri Light" panose="020F0302020204030204" pitchFamily="34" charset="0"/>
              <a:cs typeface="Calibri Light" panose="020F0302020204030204" pitchFamily="34" charset="0"/>
            </a:rPr>
            <a:t>Forced labour</a:t>
          </a:r>
        </a:p>
      </dsp:txBody>
      <dsp:txXfrm>
        <a:off x="3671095" y="997490"/>
        <a:ext cx="1999293" cy="1332862"/>
      </dsp:txXfrm>
    </dsp:sp>
    <dsp:sp modelId="{85D1E549-07C2-43AA-96E9-DCBCEF2D012E}">
      <dsp:nvSpPr>
        <dsp:cNvPr id="0" name=""/>
        <dsp:cNvSpPr/>
      </dsp:nvSpPr>
      <dsp:spPr>
        <a:xfrm>
          <a:off x="6003604" y="997490"/>
          <a:ext cx="3332155" cy="133286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marL="0" lvl="0" indent="0" algn="ctr" defTabSz="1244600">
            <a:lnSpc>
              <a:spcPct val="90000"/>
            </a:lnSpc>
            <a:spcBef>
              <a:spcPct val="0"/>
            </a:spcBef>
            <a:spcAft>
              <a:spcPct val="35000"/>
            </a:spcAft>
            <a:buNone/>
          </a:pPr>
          <a:r>
            <a:rPr lang="en-HK" sz="2800" kern="1200" dirty="0">
              <a:latin typeface="Calibri Light" panose="020F0302020204030204" pitchFamily="34" charset="0"/>
              <a:cs typeface="Calibri Light" panose="020F0302020204030204" pitchFamily="34" charset="0"/>
            </a:rPr>
            <a:t>Human trafficking</a:t>
          </a:r>
        </a:p>
      </dsp:txBody>
      <dsp:txXfrm>
        <a:off x="6670035" y="997490"/>
        <a:ext cx="1999293" cy="1332862"/>
      </dsp:txXfrm>
    </dsp:sp>
    <dsp:sp modelId="{796CBD5F-713A-4F3F-A737-55A8E0E9E6B1}">
      <dsp:nvSpPr>
        <dsp:cNvPr id="0" name=""/>
        <dsp:cNvSpPr/>
      </dsp:nvSpPr>
      <dsp:spPr>
        <a:xfrm>
          <a:off x="9002544" y="997490"/>
          <a:ext cx="3332155" cy="133286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marL="0" lvl="0" indent="0" algn="ctr" defTabSz="1244600">
            <a:lnSpc>
              <a:spcPct val="90000"/>
            </a:lnSpc>
            <a:spcBef>
              <a:spcPct val="0"/>
            </a:spcBef>
            <a:spcAft>
              <a:spcPct val="35000"/>
            </a:spcAft>
            <a:buNone/>
          </a:pPr>
          <a:r>
            <a:rPr lang="en-HK" sz="2800" kern="1200" dirty="0">
              <a:latin typeface="Calibri Light" panose="020F0302020204030204" pitchFamily="34" charset="0"/>
              <a:cs typeface="Calibri Light" panose="020F0302020204030204" pitchFamily="34" charset="0"/>
            </a:rPr>
            <a:t>Slavery</a:t>
          </a:r>
        </a:p>
      </dsp:txBody>
      <dsp:txXfrm>
        <a:off x="9668975" y="997490"/>
        <a:ext cx="1999293" cy="13328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0E3B3A-CDBA-4D97-8BAA-E66DF1D2FA06}">
      <dsp:nvSpPr>
        <dsp:cNvPr id="0" name=""/>
        <dsp:cNvSpPr/>
      </dsp:nvSpPr>
      <dsp:spPr>
        <a:xfrm>
          <a:off x="0" y="506420"/>
          <a:ext cx="3723308" cy="22339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Font typeface="Courier New" panose="02070309020205020404" pitchFamily="49" charset="0"/>
            <a:buNone/>
          </a:pPr>
          <a:r>
            <a:rPr lang="en-HK" sz="2600" kern="1200" dirty="0">
              <a:latin typeface="Calibri Light" panose="020F0302020204030204" pitchFamily="34" charset="0"/>
              <a:cs typeface="Calibri Light" panose="020F0302020204030204" pitchFamily="34" charset="0"/>
            </a:rPr>
            <a:t>Low enforcement</a:t>
          </a:r>
          <a:endParaRPr lang="en-HK" sz="2600" kern="1200" dirty="0"/>
        </a:p>
      </dsp:txBody>
      <dsp:txXfrm>
        <a:off x="0" y="506420"/>
        <a:ext cx="3723308" cy="2233985"/>
      </dsp:txXfrm>
    </dsp:sp>
    <dsp:sp modelId="{F7DA511C-15A2-41E9-82A4-0CADDFE7B9A2}">
      <dsp:nvSpPr>
        <dsp:cNvPr id="0" name=""/>
        <dsp:cNvSpPr/>
      </dsp:nvSpPr>
      <dsp:spPr>
        <a:xfrm>
          <a:off x="4095639" y="506420"/>
          <a:ext cx="3723308" cy="22339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HK" sz="2600" kern="1200" dirty="0">
              <a:latin typeface="Calibri Light" panose="020F0302020204030204" pitchFamily="34" charset="0"/>
              <a:cs typeface="Calibri Light" panose="020F0302020204030204" pitchFamily="34" charset="0"/>
            </a:rPr>
            <a:t>Corporates are not legal actors in some jurisdictions</a:t>
          </a:r>
        </a:p>
      </dsp:txBody>
      <dsp:txXfrm>
        <a:off x="4095639" y="506420"/>
        <a:ext cx="3723308" cy="2233985"/>
      </dsp:txXfrm>
    </dsp:sp>
    <dsp:sp modelId="{6C2B7221-F7BC-48ED-BA3F-E187A9194683}">
      <dsp:nvSpPr>
        <dsp:cNvPr id="0" name=""/>
        <dsp:cNvSpPr/>
      </dsp:nvSpPr>
      <dsp:spPr>
        <a:xfrm>
          <a:off x="8191279" y="506420"/>
          <a:ext cx="3723308" cy="22339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HK" sz="2600" kern="1200" dirty="0">
              <a:latin typeface="Calibri Light" panose="020F0302020204030204" pitchFamily="34" charset="0"/>
              <a:cs typeface="Calibri Light" panose="020F0302020204030204" pitchFamily="34" charset="0"/>
            </a:rPr>
            <a:t>Degree of state/corporate complicity</a:t>
          </a:r>
        </a:p>
      </dsp:txBody>
      <dsp:txXfrm>
        <a:off x="8191279" y="506420"/>
        <a:ext cx="3723308" cy="2233985"/>
      </dsp:txXfrm>
    </dsp:sp>
    <dsp:sp modelId="{58E8D873-12ED-4198-B31B-B87FB855D9A8}">
      <dsp:nvSpPr>
        <dsp:cNvPr id="0" name=""/>
        <dsp:cNvSpPr/>
      </dsp:nvSpPr>
      <dsp:spPr>
        <a:xfrm>
          <a:off x="2047819" y="3112736"/>
          <a:ext cx="3723308" cy="22339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HK" sz="2600" kern="1200" dirty="0">
              <a:latin typeface="Calibri Light" panose="020F0302020204030204" pitchFamily="34" charset="0"/>
              <a:cs typeface="Calibri Light" panose="020F0302020204030204" pitchFamily="34" charset="0"/>
            </a:rPr>
            <a:t>Criminal defamation</a:t>
          </a:r>
        </a:p>
      </dsp:txBody>
      <dsp:txXfrm>
        <a:off x="2047819" y="3112736"/>
        <a:ext cx="3723308" cy="2233985"/>
      </dsp:txXfrm>
    </dsp:sp>
    <dsp:sp modelId="{4F2F73FC-5587-4097-977A-751D17747778}">
      <dsp:nvSpPr>
        <dsp:cNvPr id="0" name=""/>
        <dsp:cNvSpPr/>
      </dsp:nvSpPr>
      <dsp:spPr>
        <a:xfrm>
          <a:off x="6143459" y="3112736"/>
          <a:ext cx="3723308" cy="22339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HK" sz="2600" kern="1200" dirty="0">
              <a:latin typeface="Calibri Light" panose="020F0302020204030204" pitchFamily="34" charset="0"/>
              <a:cs typeface="Calibri Light" panose="020F0302020204030204" pitchFamily="34" charset="0"/>
            </a:rPr>
            <a:t>Retaliatory actions by corporations</a:t>
          </a:r>
        </a:p>
      </dsp:txBody>
      <dsp:txXfrm>
        <a:off x="6143459" y="3112736"/>
        <a:ext cx="3723308" cy="22339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E412C-65D6-41C5-8F40-1706FC4F6A3C}">
      <dsp:nvSpPr>
        <dsp:cNvPr id="0" name=""/>
        <dsp:cNvSpPr/>
      </dsp:nvSpPr>
      <dsp:spPr>
        <a:xfrm>
          <a:off x="0" y="407987"/>
          <a:ext cx="11441925" cy="875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latin typeface="Calibri Light" panose="020F0302020204030204" pitchFamily="34" charset="0"/>
              <a:cs typeface="Calibri Light" panose="020F0302020204030204" pitchFamily="34" charset="0"/>
            </a:rPr>
            <a:t>Help trace flow of illegal profits, identify members of  criminal networks; assist with identification of victims and other known facilitators; collection of crucial evidence that can aid prosecutions</a:t>
          </a:r>
          <a:endParaRPr lang="en-HK" sz="2200" kern="1200" dirty="0"/>
        </a:p>
      </dsp:txBody>
      <dsp:txXfrm>
        <a:off x="42722" y="450709"/>
        <a:ext cx="11356481" cy="789716"/>
      </dsp:txXfrm>
    </dsp:sp>
    <dsp:sp modelId="{1915EE2E-035A-4B14-95E6-FB238E876E99}">
      <dsp:nvSpPr>
        <dsp:cNvPr id="0" name=""/>
        <dsp:cNvSpPr/>
      </dsp:nvSpPr>
      <dsp:spPr>
        <a:xfrm>
          <a:off x="0" y="1346507"/>
          <a:ext cx="11441925" cy="875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latin typeface="Calibri Light" panose="020F0302020204030204" pitchFamily="34" charset="0"/>
              <a:cs typeface="Calibri Light" panose="020F0302020204030204" pitchFamily="34" charset="0"/>
            </a:rPr>
            <a:t>Enable the seizure of assets to deprive criminal networks of their illicit profits</a:t>
          </a:r>
          <a:endParaRPr lang="en-HK" sz="2200" kern="1200" dirty="0">
            <a:latin typeface="Calibri Light" panose="020F0302020204030204" pitchFamily="34" charset="0"/>
            <a:cs typeface="Calibri Light" panose="020F0302020204030204" pitchFamily="34" charset="0"/>
          </a:endParaRPr>
        </a:p>
      </dsp:txBody>
      <dsp:txXfrm>
        <a:off x="42722" y="1389229"/>
        <a:ext cx="11356481" cy="789716"/>
      </dsp:txXfrm>
    </dsp:sp>
    <dsp:sp modelId="{CF935E76-F2FB-4BAF-83DA-1D7DBB3E428F}">
      <dsp:nvSpPr>
        <dsp:cNvPr id="0" name=""/>
        <dsp:cNvSpPr/>
      </dsp:nvSpPr>
      <dsp:spPr>
        <a:xfrm>
          <a:off x="0" y="2285027"/>
          <a:ext cx="11441925" cy="875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latin typeface="Calibri Light" panose="020F0302020204030204" pitchFamily="34" charset="0"/>
              <a:cs typeface="Calibri Light" panose="020F0302020204030204" pitchFamily="34" charset="0"/>
            </a:rPr>
            <a:t>Money laundering offences as another avenue for prosecution especially where there is insufficient evidence to mount a successful prosecution using trafficking in persons offences</a:t>
          </a:r>
        </a:p>
      </dsp:txBody>
      <dsp:txXfrm>
        <a:off x="42722" y="2327749"/>
        <a:ext cx="11356481" cy="789716"/>
      </dsp:txXfrm>
    </dsp:sp>
    <dsp:sp modelId="{BB903215-A437-4487-9C51-0DD8DFA4CB7C}">
      <dsp:nvSpPr>
        <dsp:cNvPr id="0" name=""/>
        <dsp:cNvSpPr/>
      </dsp:nvSpPr>
      <dsp:spPr>
        <a:xfrm>
          <a:off x="0" y="3223548"/>
          <a:ext cx="11441925" cy="875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latin typeface="Calibri Light" panose="020F0302020204030204" pitchFamily="34" charset="0"/>
              <a:cs typeface="Calibri Light" panose="020F0302020204030204" pitchFamily="34" charset="0"/>
            </a:rPr>
            <a:t>Use money laundering to uncover other violations of financial regulations</a:t>
          </a:r>
          <a:endParaRPr lang="en-HK" sz="2200" kern="1200" dirty="0">
            <a:latin typeface="Calibri Light" panose="020F0302020204030204" pitchFamily="34" charset="0"/>
            <a:cs typeface="Calibri Light" panose="020F0302020204030204" pitchFamily="34" charset="0"/>
          </a:endParaRPr>
        </a:p>
      </dsp:txBody>
      <dsp:txXfrm>
        <a:off x="42722" y="3266270"/>
        <a:ext cx="11356481" cy="789716"/>
      </dsp:txXfrm>
    </dsp:sp>
    <dsp:sp modelId="{F8479BE6-C4B4-4904-A0C2-4004621C6181}">
      <dsp:nvSpPr>
        <dsp:cNvPr id="0" name=""/>
        <dsp:cNvSpPr/>
      </dsp:nvSpPr>
      <dsp:spPr>
        <a:xfrm>
          <a:off x="0" y="4162068"/>
          <a:ext cx="11441925" cy="875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latin typeface="Calibri Light" panose="020F0302020204030204" pitchFamily="34" charset="0"/>
              <a:cs typeface="Calibri Light" panose="020F0302020204030204" pitchFamily="34" charset="0"/>
            </a:rPr>
            <a:t>Evidentiary contribution/corroboration</a:t>
          </a:r>
          <a:endParaRPr lang="en-HK" sz="2200" kern="1200" dirty="0">
            <a:latin typeface="Calibri Light" panose="020F0302020204030204" pitchFamily="34" charset="0"/>
            <a:cs typeface="Calibri Light" panose="020F0302020204030204" pitchFamily="34" charset="0"/>
          </a:endParaRPr>
        </a:p>
      </dsp:txBody>
      <dsp:txXfrm>
        <a:off x="42722" y="4204790"/>
        <a:ext cx="11356481" cy="789716"/>
      </dsp:txXfrm>
    </dsp:sp>
    <dsp:sp modelId="{D855A629-CBB7-48E4-A9AA-A014ECE3DD68}">
      <dsp:nvSpPr>
        <dsp:cNvPr id="0" name=""/>
        <dsp:cNvSpPr/>
      </dsp:nvSpPr>
      <dsp:spPr>
        <a:xfrm>
          <a:off x="0" y="5100588"/>
          <a:ext cx="11441925" cy="875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latin typeface="Calibri Light" panose="020F0302020204030204" pitchFamily="34" charset="0"/>
              <a:cs typeface="Calibri Light" panose="020F0302020204030204" pitchFamily="34" charset="0"/>
            </a:rPr>
            <a:t>Require early engagement between prosecutors and investigators</a:t>
          </a:r>
          <a:endParaRPr lang="en-HK" sz="2200" kern="1200" dirty="0">
            <a:latin typeface="Calibri Light" panose="020F0302020204030204" pitchFamily="34" charset="0"/>
            <a:cs typeface="Calibri Light" panose="020F0302020204030204" pitchFamily="34" charset="0"/>
          </a:endParaRPr>
        </a:p>
      </dsp:txBody>
      <dsp:txXfrm>
        <a:off x="42722" y="5143310"/>
        <a:ext cx="11356481" cy="789716"/>
      </dsp:txXfrm>
    </dsp:sp>
    <dsp:sp modelId="{B2554FAD-2DB6-4ADB-BCD2-B7175AFF1F04}">
      <dsp:nvSpPr>
        <dsp:cNvPr id="0" name=""/>
        <dsp:cNvSpPr/>
      </dsp:nvSpPr>
      <dsp:spPr>
        <a:xfrm>
          <a:off x="0" y="6039108"/>
          <a:ext cx="11441925" cy="875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latin typeface="Calibri Light" panose="020F0302020204030204" pitchFamily="34" charset="0"/>
              <a:cs typeface="Calibri Light" panose="020F0302020204030204" pitchFamily="34" charset="0"/>
            </a:rPr>
            <a:t>Network based offence and suitability to tracing network and creating possibilities to release funds for State Fund for compensation of victims</a:t>
          </a:r>
          <a:endParaRPr lang="en-HK" sz="2200" kern="1200" dirty="0">
            <a:latin typeface="Calibri Light" panose="020F0302020204030204" pitchFamily="34" charset="0"/>
            <a:cs typeface="Calibri Light" panose="020F0302020204030204" pitchFamily="34" charset="0"/>
          </a:endParaRPr>
        </a:p>
      </dsp:txBody>
      <dsp:txXfrm>
        <a:off x="42722" y="6081830"/>
        <a:ext cx="11356481" cy="7897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E45F9E-C0CF-41E5-8B5F-863C44ADA80D}">
      <dsp:nvSpPr>
        <dsp:cNvPr id="0" name=""/>
        <dsp:cNvSpPr/>
      </dsp:nvSpPr>
      <dsp:spPr>
        <a:xfrm>
          <a:off x="4842453" y="3256557"/>
          <a:ext cx="2321563" cy="2321563"/>
        </a:xfrm>
        <a:prstGeom prst="ellipse">
          <a:avLst/>
        </a:prstGeom>
        <a:blipFill rotWithShape="0">
          <a:blip xmlns:r="http://schemas.openxmlformats.org/officeDocument/2006/relationships" r:embed="rId1">
            <a:alphaModFix/>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HK" sz="2400" kern="1200" dirty="0"/>
        </a:p>
      </dsp:txBody>
      <dsp:txXfrm>
        <a:off x="5182438" y="3596542"/>
        <a:ext cx="1641593" cy="1641593"/>
      </dsp:txXfrm>
    </dsp:sp>
    <dsp:sp modelId="{E7ECFCA7-CFA9-448E-A7EE-7E2B5B71E479}">
      <dsp:nvSpPr>
        <dsp:cNvPr id="0" name=""/>
        <dsp:cNvSpPr/>
      </dsp:nvSpPr>
      <dsp:spPr>
        <a:xfrm rot="16200000">
          <a:off x="5756801" y="2410871"/>
          <a:ext cx="492867" cy="7893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endParaRPr lang="en-HK" sz="3400" kern="1200" dirty="0"/>
        </a:p>
      </dsp:txBody>
      <dsp:txXfrm>
        <a:off x="5830731" y="2642667"/>
        <a:ext cx="345007" cy="473599"/>
      </dsp:txXfrm>
    </dsp:sp>
    <dsp:sp modelId="{A3A2CE6A-27E3-4A6C-A1E7-C39279812BD0}">
      <dsp:nvSpPr>
        <dsp:cNvPr id="0" name=""/>
        <dsp:cNvSpPr/>
      </dsp:nvSpPr>
      <dsp:spPr>
        <a:xfrm>
          <a:off x="4842453" y="5055"/>
          <a:ext cx="2321563" cy="23215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GB" sz="1600" kern="1200" dirty="0">
              <a:latin typeface="Calibri Light" panose="020F0302020204030204" pitchFamily="34" charset="0"/>
              <a:cs typeface="Calibri Light" panose="020F0302020204030204" pitchFamily="34" charset="0"/>
            </a:rPr>
            <a:t>Targeted sanctions regimes e.g. Global Magnitsky Act, UK Criminal Finances Act</a:t>
          </a:r>
          <a:endParaRPr lang="en-HK" sz="1600" kern="1200" dirty="0"/>
        </a:p>
      </dsp:txBody>
      <dsp:txXfrm>
        <a:off x="5182438" y="345040"/>
        <a:ext cx="1641593" cy="1641593"/>
      </dsp:txXfrm>
    </dsp:sp>
    <dsp:sp modelId="{7499320A-CB64-4266-AA2C-9F8E65D3DF2E}">
      <dsp:nvSpPr>
        <dsp:cNvPr id="0" name=""/>
        <dsp:cNvSpPr/>
      </dsp:nvSpPr>
      <dsp:spPr>
        <a:xfrm rot="20520000">
          <a:off x="7289715" y="3524598"/>
          <a:ext cx="492867" cy="7893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endParaRPr lang="en-HK" sz="3400" kern="1200" dirty="0"/>
        </a:p>
      </dsp:txBody>
      <dsp:txXfrm>
        <a:off x="7293333" y="3705310"/>
        <a:ext cx="345007" cy="473599"/>
      </dsp:txXfrm>
    </dsp:sp>
    <dsp:sp modelId="{A477049D-BDF1-467C-9B96-961CA28E3EB5}">
      <dsp:nvSpPr>
        <dsp:cNvPr id="0" name=""/>
        <dsp:cNvSpPr/>
      </dsp:nvSpPr>
      <dsp:spPr>
        <a:xfrm>
          <a:off x="7934815" y="2251787"/>
          <a:ext cx="2321563" cy="23215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latin typeface="Calibri Light" panose="020F0302020204030204" pitchFamily="34" charset="0"/>
              <a:cs typeface="Calibri Light" panose="020F0302020204030204" pitchFamily="34" charset="0"/>
            </a:rPr>
            <a:t>Enforcement action against goods produced from slave/forced labour e.g. US Tariff Act</a:t>
          </a:r>
          <a:endParaRPr lang="en-HK" sz="1600" kern="1200" dirty="0">
            <a:latin typeface="Calibri Light" panose="020F0302020204030204" pitchFamily="34" charset="0"/>
            <a:cs typeface="Calibri Light" panose="020F0302020204030204" pitchFamily="34" charset="0"/>
          </a:endParaRPr>
        </a:p>
      </dsp:txBody>
      <dsp:txXfrm>
        <a:off x="8274800" y="2591772"/>
        <a:ext cx="1641593" cy="1641593"/>
      </dsp:txXfrm>
    </dsp:sp>
    <dsp:sp modelId="{4CD61D54-B6C3-439D-83D8-3B9024AD1DB0}">
      <dsp:nvSpPr>
        <dsp:cNvPr id="0" name=""/>
        <dsp:cNvSpPr/>
      </dsp:nvSpPr>
      <dsp:spPr>
        <a:xfrm rot="3240000">
          <a:off x="6704194" y="5326647"/>
          <a:ext cx="492867" cy="7893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endParaRPr lang="en-HK" sz="3400" kern="1200" dirty="0"/>
        </a:p>
      </dsp:txBody>
      <dsp:txXfrm>
        <a:off x="6734669" y="5424702"/>
        <a:ext cx="345007" cy="473599"/>
      </dsp:txXfrm>
    </dsp:sp>
    <dsp:sp modelId="{7E5689EB-1DB6-49C1-87BE-489CFBC17966}">
      <dsp:nvSpPr>
        <dsp:cNvPr id="0" name=""/>
        <dsp:cNvSpPr/>
      </dsp:nvSpPr>
      <dsp:spPr>
        <a:xfrm>
          <a:off x="6753637" y="5887077"/>
          <a:ext cx="2321563" cy="23215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latin typeface="Calibri Light" panose="020F0302020204030204" pitchFamily="34" charset="0"/>
              <a:cs typeface="Calibri Light" panose="020F0302020204030204" pitchFamily="34" charset="0"/>
            </a:rPr>
            <a:t>Corporate accountability cases with a jurisdictional hook e.g. Nevsun</a:t>
          </a:r>
          <a:endParaRPr lang="en-HK" sz="1600" kern="1200" dirty="0">
            <a:latin typeface="Calibri Light" panose="020F0302020204030204" pitchFamily="34" charset="0"/>
            <a:cs typeface="Calibri Light" panose="020F0302020204030204" pitchFamily="34" charset="0"/>
          </a:endParaRPr>
        </a:p>
      </dsp:txBody>
      <dsp:txXfrm>
        <a:off x="7093622" y="6227062"/>
        <a:ext cx="1641593" cy="1641593"/>
      </dsp:txXfrm>
    </dsp:sp>
    <dsp:sp modelId="{D9319734-B528-4C62-A125-01C48DA6574E}">
      <dsp:nvSpPr>
        <dsp:cNvPr id="0" name=""/>
        <dsp:cNvSpPr/>
      </dsp:nvSpPr>
      <dsp:spPr>
        <a:xfrm rot="7560000">
          <a:off x="4809408" y="5326647"/>
          <a:ext cx="492867" cy="7893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endParaRPr lang="en-HK" sz="3400" kern="1200" dirty="0"/>
        </a:p>
      </dsp:txBody>
      <dsp:txXfrm rot="10800000">
        <a:off x="4926793" y="5424702"/>
        <a:ext cx="345007" cy="473599"/>
      </dsp:txXfrm>
    </dsp:sp>
    <dsp:sp modelId="{CB5A7C38-CE8E-440F-BB54-EF410460FBDA}">
      <dsp:nvSpPr>
        <dsp:cNvPr id="0" name=""/>
        <dsp:cNvSpPr/>
      </dsp:nvSpPr>
      <dsp:spPr>
        <a:xfrm>
          <a:off x="2931268" y="5887077"/>
          <a:ext cx="2321563" cy="23215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latin typeface="Calibri Light" panose="020F0302020204030204" pitchFamily="34" charset="0"/>
              <a:cs typeface="Calibri Light" panose="020F0302020204030204" pitchFamily="34" charset="0"/>
            </a:rPr>
            <a:t>Taking advantage of transparency laws whilst recognising their limitations – right of action under French Devoir De Vigilance Law</a:t>
          </a:r>
          <a:endParaRPr lang="en-HK" sz="1600" kern="1200" dirty="0">
            <a:latin typeface="Calibri Light" panose="020F0302020204030204" pitchFamily="34" charset="0"/>
            <a:cs typeface="Calibri Light" panose="020F0302020204030204" pitchFamily="34" charset="0"/>
          </a:endParaRPr>
        </a:p>
      </dsp:txBody>
      <dsp:txXfrm>
        <a:off x="3271253" y="6227062"/>
        <a:ext cx="1641593" cy="1641593"/>
      </dsp:txXfrm>
    </dsp:sp>
    <dsp:sp modelId="{4C17EFB2-E28E-4E29-AFBC-B17F99E7F2AE}">
      <dsp:nvSpPr>
        <dsp:cNvPr id="0" name=""/>
        <dsp:cNvSpPr/>
      </dsp:nvSpPr>
      <dsp:spPr>
        <a:xfrm rot="11880000">
          <a:off x="4223886" y="3524598"/>
          <a:ext cx="492867" cy="7893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endParaRPr lang="en-HK" sz="3400" kern="1200" dirty="0"/>
        </a:p>
      </dsp:txBody>
      <dsp:txXfrm rot="10800000">
        <a:off x="4368128" y="3705310"/>
        <a:ext cx="345007" cy="473599"/>
      </dsp:txXfrm>
    </dsp:sp>
    <dsp:sp modelId="{152616F2-B488-4441-9615-446DC98AAC6C}">
      <dsp:nvSpPr>
        <dsp:cNvPr id="0" name=""/>
        <dsp:cNvSpPr/>
      </dsp:nvSpPr>
      <dsp:spPr>
        <a:xfrm>
          <a:off x="1750091" y="2251787"/>
          <a:ext cx="2321563" cy="23215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latin typeface="Calibri Light" panose="020F0302020204030204" pitchFamily="34" charset="0"/>
              <a:cs typeface="Calibri Light" panose="020F0302020204030204" pitchFamily="34" charset="0"/>
            </a:rPr>
            <a:t>Creative lawyering using statutes that are not directly trafficking related but that target organised crime activity e.g. RICO Statute</a:t>
          </a:r>
          <a:endParaRPr lang="en-HK" sz="1600" kern="1200" dirty="0">
            <a:latin typeface="Calibri Light" panose="020F0302020204030204" pitchFamily="34" charset="0"/>
            <a:cs typeface="Calibri Light" panose="020F0302020204030204" pitchFamily="34" charset="0"/>
          </a:endParaRPr>
        </a:p>
      </dsp:txBody>
      <dsp:txXfrm>
        <a:off x="2090076" y="2591772"/>
        <a:ext cx="1641593" cy="16415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9F5EAA-0D1F-4A3D-9700-3E5206353073}">
      <dsp:nvSpPr>
        <dsp:cNvPr id="0" name=""/>
        <dsp:cNvSpPr/>
      </dsp:nvSpPr>
      <dsp:spPr>
        <a:xfrm>
          <a:off x="0" y="343515"/>
          <a:ext cx="3863836" cy="23183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mj-lt"/>
            <a:buNone/>
          </a:pPr>
          <a:r>
            <a:rPr lang="en-GB" sz="2000" kern="1200" dirty="0">
              <a:latin typeface="Calibri Light" panose="020F0302020204030204" pitchFamily="34" charset="0"/>
              <a:cs typeface="Calibri Light" panose="020F0302020204030204" pitchFamily="34" charset="0"/>
            </a:rPr>
            <a:t>at the level of employing organisation in the form of a gender-sensitive, fair, accessible and transparent mechanism; </a:t>
          </a:r>
          <a:endParaRPr lang="en-HK" sz="2000" kern="1200" dirty="0"/>
        </a:p>
      </dsp:txBody>
      <dsp:txXfrm>
        <a:off x="0" y="343515"/>
        <a:ext cx="3863836" cy="2318302"/>
      </dsp:txXfrm>
    </dsp:sp>
    <dsp:sp modelId="{48700E20-0640-4986-9037-325071D9CCEA}">
      <dsp:nvSpPr>
        <dsp:cNvPr id="0" name=""/>
        <dsp:cNvSpPr/>
      </dsp:nvSpPr>
      <dsp:spPr>
        <a:xfrm>
          <a:off x="4250220" y="343515"/>
          <a:ext cx="3863836" cy="23183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alibri Light" panose="020F0302020204030204" pitchFamily="34" charset="0"/>
              <a:cs typeface="Calibri Light" panose="020F0302020204030204" pitchFamily="34" charset="0"/>
            </a:rPr>
            <a:t>in the form of ADR forums that are expedient and facilitate a compromise between an employer and employee where appropriate; </a:t>
          </a:r>
        </a:p>
      </dsp:txBody>
      <dsp:txXfrm>
        <a:off x="4250220" y="343515"/>
        <a:ext cx="3863836" cy="2318302"/>
      </dsp:txXfrm>
    </dsp:sp>
    <dsp:sp modelId="{07847E51-06D0-4A81-880D-D9D489352235}">
      <dsp:nvSpPr>
        <dsp:cNvPr id="0" name=""/>
        <dsp:cNvSpPr/>
      </dsp:nvSpPr>
      <dsp:spPr>
        <a:xfrm>
          <a:off x="8500441" y="343515"/>
          <a:ext cx="3863836" cy="23183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alibri Light" panose="020F0302020204030204" pitchFamily="34" charset="0"/>
              <a:cs typeface="Calibri Light" panose="020F0302020204030204" pitchFamily="34" charset="0"/>
            </a:rPr>
            <a:t>in the form of access to trade unions and the right to self-organise; </a:t>
          </a:r>
        </a:p>
      </dsp:txBody>
      <dsp:txXfrm>
        <a:off x="8500441" y="343515"/>
        <a:ext cx="3863836" cy="2318302"/>
      </dsp:txXfrm>
    </dsp:sp>
    <dsp:sp modelId="{CACC25EA-57C4-4777-A45F-7ACE52135B5D}">
      <dsp:nvSpPr>
        <dsp:cNvPr id="0" name=""/>
        <dsp:cNvSpPr/>
      </dsp:nvSpPr>
      <dsp:spPr>
        <a:xfrm>
          <a:off x="0" y="3048201"/>
          <a:ext cx="3863836" cy="23183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alibri Light" panose="020F0302020204030204" pitchFamily="34" charset="0"/>
              <a:cs typeface="Calibri Light" panose="020F0302020204030204" pitchFamily="34" charset="0"/>
            </a:rPr>
            <a:t>in the form of consular support in destination countries; </a:t>
          </a:r>
        </a:p>
      </dsp:txBody>
      <dsp:txXfrm>
        <a:off x="0" y="3048201"/>
        <a:ext cx="3863836" cy="2318302"/>
      </dsp:txXfrm>
    </dsp:sp>
    <dsp:sp modelId="{88B218BF-2AEF-4104-A4EC-CA38F03A03A2}">
      <dsp:nvSpPr>
        <dsp:cNvPr id="0" name=""/>
        <dsp:cNvSpPr/>
      </dsp:nvSpPr>
      <dsp:spPr>
        <a:xfrm>
          <a:off x="4250220" y="3048201"/>
          <a:ext cx="3863836" cy="23183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alibri Light" panose="020F0302020204030204" pitchFamily="34" charset="0"/>
              <a:cs typeface="Calibri Light" panose="020F0302020204030204" pitchFamily="34" charset="0"/>
            </a:rPr>
            <a:t>for those who have returned home, the ability to enforce rights and participate in proceedings in the host country; and </a:t>
          </a:r>
        </a:p>
      </dsp:txBody>
      <dsp:txXfrm>
        <a:off x="4250220" y="3048201"/>
        <a:ext cx="3863836" cy="2318302"/>
      </dsp:txXfrm>
    </dsp:sp>
    <dsp:sp modelId="{CE90BB23-5461-4928-A67F-760C63F000E4}">
      <dsp:nvSpPr>
        <dsp:cNvPr id="0" name=""/>
        <dsp:cNvSpPr/>
      </dsp:nvSpPr>
      <dsp:spPr>
        <a:xfrm>
          <a:off x="8500441" y="3048201"/>
          <a:ext cx="3863836" cy="23183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alibri Light" panose="020F0302020204030204" pitchFamily="34" charset="0"/>
              <a:cs typeface="Calibri Light" panose="020F0302020204030204" pitchFamily="34" charset="0"/>
            </a:rPr>
            <a:t>Criminal justice system that does not alienate vulnerable workers through its power asymmetries and lack of assistance. The threats, harassment and fear of retaliation felt by workers seeking to enforce their rights must be heard and guarded against. </a:t>
          </a:r>
          <a:endParaRPr lang="en-HK" sz="2000" kern="1200" dirty="0">
            <a:latin typeface="Calibri Light" panose="020F0302020204030204" pitchFamily="34" charset="0"/>
            <a:cs typeface="Calibri Light" panose="020F0302020204030204" pitchFamily="34" charset="0"/>
          </a:endParaRPr>
        </a:p>
      </dsp:txBody>
      <dsp:txXfrm>
        <a:off x="8500441" y="3048201"/>
        <a:ext cx="3863836" cy="231830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1143000" y="685800"/>
            <a:ext cx="4572000" cy="3429000"/>
          </a:xfrm>
          <a:prstGeom prst="rect">
            <a:avLst/>
          </a:prstGeom>
        </p:spPr>
        <p:txBody>
          <a:bodyPr/>
          <a:lstStyle/>
          <a:p>
            <a:pPr lvl="0"/>
            <a:endParaRPr dirty="0"/>
          </a:p>
        </p:txBody>
      </p:sp>
      <p:sp>
        <p:nvSpPr>
          <p:cNvPr id="30" name="Shape 30"/>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788211324"/>
      </p:ext>
    </p:extLst>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68103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1270000" y="1638300"/>
            <a:ext cx="10464800" cy="3302000"/>
          </a:xfrm>
          <a:prstGeom prst="rect">
            <a:avLst/>
          </a:prstGeom>
        </p:spPr>
        <p:txBody>
          <a:bodyPr anchor="b"/>
          <a:lstStyle/>
          <a:p>
            <a:pPr lvl="0">
              <a:defRPr sz="1800"/>
            </a:pPr>
            <a:r>
              <a:rPr sz="8000"/>
              <a:t>Title Text</a:t>
            </a:r>
          </a:p>
        </p:txBody>
      </p:sp>
      <p:sp>
        <p:nvSpPr>
          <p:cNvPr id="6" name="Shape 6"/>
          <p:cNvSpPr>
            <a:spLocks noGrp="1"/>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1270000" y="6718300"/>
            <a:ext cx="10464800" cy="1422400"/>
          </a:xfrm>
          <a:prstGeom prst="rect">
            <a:avLst/>
          </a:prstGeom>
        </p:spPr>
        <p:txBody>
          <a:bodyPr anchor="b"/>
          <a:lstStyle/>
          <a:p>
            <a:pPr lvl="0">
              <a:defRPr sz="1800"/>
            </a:pPr>
            <a:r>
              <a:rPr sz="8000"/>
              <a:t>Title Text</a:t>
            </a:r>
          </a:p>
        </p:txBody>
      </p:sp>
      <p:sp>
        <p:nvSpPr>
          <p:cNvPr id="9" name="Shape 9"/>
          <p:cNvSpPr>
            <a:spLocks noGrp="1"/>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3" name="Shape 13"/>
          <p:cNvSpPr>
            <a:spLocks noGrp="1"/>
          </p:cNvSpPr>
          <p:nvPr>
            <p:ph type="title"/>
          </p:nvPr>
        </p:nvSpPr>
        <p:spPr>
          <a:xfrm>
            <a:off x="952500" y="635000"/>
            <a:ext cx="5334000" cy="3987800"/>
          </a:xfrm>
          <a:prstGeom prst="rect">
            <a:avLst/>
          </a:prstGeom>
        </p:spPr>
        <p:txBody>
          <a:bodyPr anchor="b"/>
          <a:lstStyle>
            <a:lvl1pPr>
              <a:defRPr sz="6000"/>
            </a:lvl1pPr>
          </a:lstStyle>
          <a:p>
            <a:pPr lvl="0">
              <a:defRPr sz="1800"/>
            </a:pPr>
            <a:r>
              <a:rPr sz="6000"/>
              <a:t>Title Text</a:t>
            </a:r>
          </a:p>
        </p:txBody>
      </p:sp>
      <p:sp>
        <p:nvSpPr>
          <p:cNvPr id="14" name="Shape 14"/>
          <p:cNvSpPr>
            <a:spLocks noGrp="1"/>
          </p:cNvSpPr>
          <p:nvPr>
            <p:ph type="body"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170850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EECE9"/>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defRPr sz="1800"/>
            </a:pPr>
            <a:r>
              <a:rPr sz="8000"/>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ransition spd="med"/>
  <p:txStyles>
    <p:titleStyle>
      <a:lvl1pPr algn="ctr" defTabSz="584200">
        <a:defRPr sz="8000">
          <a:latin typeface="+mn-lt"/>
          <a:ea typeface="+mn-ea"/>
          <a:cs typeface="+mn-cs"/>
          <a:sym typeface="Helvetica Light"/>
        </a:defRPr>
      </a:lvl1pPr>
      <a:lvl2pPr indent="228600" algn="ctr" defTabSz="584200">
        <a:defRPr sz="8000">
          <a:latin typeface="+mn-lt"/>
          <a:ea typeface="+mn-ea"/>
          <a:cs typeface="+mn-cs"/>
          <a:sym typeface="Helvetica Light"/>
        </a:defRPr>
      </a:lvl2pPr>
      <a:lvl3pPr indent="457200" algn="ctr" defTabSz="584200">
        <a:defRPr sz="8000">
          <a:latin typeface="+mn-lt"/>
          <a:ea typeface="+mn-ea"/>
          <a:cs typeface="+mn-cs"/>
          <a:sym typeface="Helvetica Light"/>
        </a:defRPr>
      </a:lvl3pPr>
      <a:lvl4pPr indent="685800" algn="ctr" defTabSz="584200">
        <a:defRPr sz="8000">
          <a:latin typeface="+mn-lt"/>
          <a:ea typeface="+mn-ea"/>
          <a:cs typeface="+mn-cs"/>
          <a:sym typeface="Helvetica Light"/>
        </a:defRPr>
      </a:lvl4pPr>
      <a:lvl5pPr indent="914400" algn="ctr" defTabSz="584200">
        <a:defRPr sz="8000">
          <a:latin typeface="+mn-lt"/>
          <a:ea typeface="+mn-ea"/>
          <a:cs typeface="+mn-cs"/>
          <a:sym typeface="Helvetica Light"/>
        </a:defRPr>
      </a:lvl5pPr>
      <a:lvl6pPr indent="1143000" algn="ctr" defTabSz="584200">
        <a:defRPr sz="8000">
          <a:latin typeface="+mn-lt"/>
          <a:ea typeface="+mn-ea"/>
          <a:cs typeface="+mn-cs"/>
          <a:sym typeface="Helvetica Light"/>
        </a:defRPr>
      </a:lvl6pPr>
      <a:lvl7pPr indent="1371600" algn="ctr" defTabSz="584200">
        <a:defRPr sz="8000">
          <a:latin typeface="+mn-lt"/>
          <a:ea typeface="+mn-ea"/>
          <a:cs typeface="+mn-cs"/>
          <a:sym typeface="Helvetica Light"/>
        </a:defRPr>
      </a:lvl7pPr>
      <a:lvl8pPr indent="1600200" algn="ctr" defTabSz="584200">
        <a:defRPr sz="8000">
          <a:latin typeface="+mn-lt"/>
          <a:ea typeface="+mn-ea"/>
          <a:cs typeface="+mn-cs"/>
          <a:sym typeface="Helvetica Light"/>
        </a:defRPr>
      </a:lvl8pPr>
      <a:lvl9pPr indent="1828800" algn="ctr" defTabSz="584200">
        <a:defRPr sz="8000">
          <a:latin typeface="+mn-lt"/>
          <a:ea typeface="+mn-ea"/>
          <a:cs typeface="+mn-cs"/>
          <a:sym typeface="Helvetica Light"/>
        </a:defRPr>
      </a:lvl9pPr>
    </p:titleStyle>
    <p:bodyStyle>
      <a:lvl1pPr marL="444500" indent="-444500" defTabSz="584200">
        <a:spcBef>
          <a:spcPts val="4200"/>
        </a:spcBef>
        <a:buSzPct val="75000"/>
        <a:buChar char="•"/>
        <a:defRPr sz="3600">
          <a:latin typeface="+mn-lt"/>
          <a:ea typeface="+mn-ea"/>
          <a:cs typeface="+mn-cs"/>
          <a:sym typeface="Helvetica Light"/>
        </a:defRPr>
      </a:lvl1pPr>
      <a:lvl2pPr marL="889000" indent="-444500" defTabSz="584200">
        <a:spcBef>
          <a:spcPts val="4200"/>
        </a:spcBef>
        <a:buSzPct val="75000"/>
        <a:buChar char="•"/>
        <a:defRPr sz="3600">
          <a:latin typeface="+mn-lt"/>
          <a:ea typeface="+mn-ea"/>
          <a:cs typeface="+mn-cs"/>
          <a:sym typeface="Helvetica Light"/>
        </a:defRPr>
      </a:lvl2pPr>
      <a:lvl3pPr marL="1333500" indent="-444500" defTabSz="584200">
        <a:spcBef>
          <a:spcPts val="4200"/>
        </a:spcBef>
        <a:buSzPct val="75000"/>
        <a:buChar char="•"/>
        <a:defRPr sz="3600">
          <a:latin typeface="+mn-lt"/>
          <a:ea typeface="+mn-ea"/>
          <a:cs typeface="+mn-cs"/>
          <a:sym typeface="Helvetica Light"/>
        </a:defRPr>
      </a:lvl3pPr>
      <a:lvl4pPr marL="1778000" indent="-444500" defTabSz="584200">
        <a:spcBef>
          <a:spcPts val="4200"/>
        </a:spcBef>
        <a:buSzPct val="75000"/>
        <a:buChar char="•"/>
        <a:defRPr sz="3600">
          <a:latin typeface="+mn-lt"/>
          <a:ea typeface="+mn-ea"/>
          <a:cs typeface="+mn-cs"/>
          <a:sym typeface="Helvetica Light"/>
        </a:defRPr>
      </a:lvl4pPr>
      <a:lvl5pPr marL="2222500" indent="-444500" defTabSz="584200">
        <a:spcBef>
          <a:spcPts val="4200"/>
        </a:spcBef>
        <a:buSzPct val="75000"/>
        <a:buChar char="•"/>
        <a:defRPr sz="3600">
          <a:latin typeface="+mn-lt"/>
          <a:ea typeface="+mn-ea"/>
          <a:cs typeface="+mn-cs"/>
          <a:sym typeface="Helvetica Light"/>
        </a:defRPr>
      </a:lvl5pPr>
      <a:lvl6pPr marL="2667000" indent="-444500" defTabSz="584200">
        <a:spcBef>
          <a:spcPts val="4200"/>
        </a:spcBef>
        <a:buSzPct val="75000"/>
        <a:buChar char="•"/>
        <a:defRPr sz="3600">
          <a:latin typeface="+mn-lt"/>
          <a:ea typeface="+mn-ea"/>
          <a:cs typeface="+mn-cs"/>
          <a:sym typeface="Helvetica Light"/>
        </a:defRPr>
      </a:lvl6pPr>
      <a:lvl7pPr marL="3111500" indent="-444500" defTabSz="584200">
        <a:spcBef>
          <a:spcPts val="4200"/>
        </a:spcBef>
        <a:buSzPct val="75000"/>
        <a:buChar char="•"/>
        <a:defRPr sz="3600">
          <a:latin typeface="+mn-lt"/>
          <a:ea typeface="+mn-ea"/>
          <a:cs typeface="+mn-cs"/>
          <a:sym typeface="Helvetica Light"/>
        </a:defRPr>
      </a:lvl7pPr>
      <a:lvl8pPr marL="3556000" indent="-444500" defTabSz="584200">
        <a:spcBef>
          <a:spcPts val="4200"/>
        </a:spcBef>
        <a:buSzPct val="75000"/>
        <a:buChar char="•"/>
        <a:defRPr sz="3600">
          <a:latin typeface="+mn-lt"/>
          <a:ea typeface="+mn-ea"/>
          <a:cs typeface="+mn-cs"/>
          <a:sym typeface="Helvetica Light"/>
        </a:defRPr>
      </a:lvl8pPr>
      <a:lvl9pPr marL="4000500" indent="-444500" defTabSz="584200">
        <a:spcBef>
          <a:spcPts val="4200"/>
        </a:spcBef>
        <a:buSzPct val="75000"/>
        <a:buChar char="•"/>
        <a:defRPr sz="3600">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9017B05-92F9-4994-A4DF-145BBDA9ED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8519" y="3672590"/>
            <a:ext cx="6007762" cy="1880459"/>
          </a:xfrm>
          <a:prstGeom prst="rect">
            <a:avLst/>
          </a:prstGeom>
        </p:spPr>
      </p:pic>
      <p:sp>
        <p:nvSpPr>
          <p:cNvPr id="2" name="TextBox 1">
            <a:extLst>
              <a:ext uri="{FF2B5EF4-FFF2-40B4-BE49-F238E27FC236}">
                <a16:creationId xmlns:a16="http://schemas.microsoft.com/office/drawing/2014/main" id="{DA1D76DE-E934-49D1-8550-21AF6B3F1599}"/>
              </a:ext>
            </a:extLst>
          </p:cNvPr>
          <p:cNvSpPr txBox="1"/>
          <p:nvPr/>
        </p:nvSpPr>
        <p:spPr>
          <a:xfrm>
            <a:off x="4547741" y="6005853"/>
            <a:ext cx="3909321" cy="461665"/>
          </a:xfrm>
          <a:prstGeom prst="rect">
            <a:avLst/>
          </a:prstGeom>
          <a:noFill/>
        </p:spPr>
        <p:txBody>
          <a:bodyPr wrap="square" rtlCol="0">
            <a:spAutoFit/>
          </a:bodyPr>
          <a:lstStyle/>
          <a:p>
            <a:pPr algn="ctr"/>
            <a:r>
              <a:rPr lang="en-HK" sz="2400" dirty="0">
                <a:latin typeface="Calibri Light" panose="020F0302020204030204" pitchFamily="34" charset="0"/>
                <a:cs typeface="Calibri Light" panose="020F0302020204030204" pitchFamily="34" charset="0"/>
              </a:rPr>
              <a:t>February 2019</a:t>
            </a:r>
          </a:p>
        </p:txBody>
      </p:sp>
    </p:spTree>
    <p:extLst>
      <p:ext uri="{BB962C8B-B14F-4D97-AF65-F5344CB8AC3E}">
        <p14:creationId xmlns:p14="http://schemas.microsoft.com/office/powerpoint/2010/main" val="254138292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99C7A-E953-4B96-9A1D-9DF2E957FC97}"/>
              </a:ext>
            </a:extLst>
          </p:cNvPr>
          <p:cNvSpPr>
            <a:spLocks noGrp="1"/>
          </p:cNvSpPr>
          <p:nvPr>
            <p:ph type="title"/>
          </p:nvPr>
        </p:nvSpPr>
        <p:spPr/>
        <p:txBody>
          <a:bodyPr>
            <a:normAutofit/>
          </a:bodyPr>
          <a:lstStyle/>
          <a:p>
            <a:r>
              <a:rPr lang="en-HK" sz="4800" dirty="0">
                <a:latin typeface="Calibri Light" panose="020F0302020204030204" pitchFamily="34" charset="0"/>
                <a:cs typeface="Calibri Light" panose="020F0302020204030204" pitchFamily="34" charset="0"/>
              </a:rPr>
              <a:t>Trends and challenges</a:t>
            </a:r>
          </a:p>
        </p:txBody>
      </p:sp>
      <p:graphicFrame>
        <p:nvGraphicFramePr>
          <p:cNvPr id="4" name="Diagram 3">
            <a:extLst>
              <a:ext uri="{FF2B5EF4-FFF2-40B4-BE49-F238E27FC236}">
                <a16:creationId xmlns:a16="http://schemas.microsoft.com/office/drawing/2014/main" id="{EFE5F452-BA14-4345-BACE-0A4B652688D9}"/>
              </a:ext>
            </a:extLst>
          </p:cNvPr>
          <p:cNvGraphicFramePr/>
          <p:nvPr>
            <p:extLst>
              <p:ext uri="{D42A27DB-BD31-4B8C-83A1-F6EECF244321}">
                <p14:modId xmlns:p14="http://schemas.microsoft.com/office/powerpoint/2010/main" val="1783110820"/>
              </p:ext>
            </p:extLst>
          </p:nvPr>
        </p:nvGraphicFramePr>
        <p:xfrm>
          <a:off x="1025718" y="2603500"/>
          <a:ext cx="10845579" cy="670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6675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60F99-A9CA-48A6-8CE9-7AFEAC99AA7B}"/>
              </a:ext>
            </a:extLst>
          </p:cNvPr>
          <p:cNvSpPr>
            <a:spLocks noGrp="1"/>
          </p:cNvSpPr>
          <p:nvPr>
            <p:ph type="title"/>
          </p:nvPr>
        </p:nvSpPr>
        <p:spPr/>
        <p:txBody>
          <a:bodyPr>
            <a:normAutofit/>
          </a:bodyPr>
          <a:lstStyle/>
          <a:p>
            <a:r>
              <a:rPr lang="en-HK" sz="4800" dirty="0">
                <a:latin typeface="Calibri Light" panose="020F0302020204030204" pitchFamily="34" charset="0"/>
                <a:cs typeface="Calibri Light" panose="020F0302020204030204" pitchFamily="34" charset="0"/>
              </a:rPr>
              <a:t>Trends and challenges (cont’d)</a:t>
            </a:r>
            <a:endParaRPr lang="en-HK" sz="4800" dirty="0"/>
          </a:p>
        </p:txBody>
      </p:sp>
      <p:sp>
        <p:nvSpPr>
          <p:cNvPr id="3" name="Content Placeholder 2">
            <a:extLst>
              <a:ext uri="{FF2B5EF4-FFF2-40B4-BE49-F238E27FC236}">
                <a16:creationId xmlns:a16="http://schemas.microsoft.com/office/drawing/2014/main" id="{E036862E-A54F-4031-900E-1C7239409155}"/>
              </a:ext>
            </a:extLst>
          </p:cNvPr>
          <p:cNvSpPr>
            <a:spLocks noGrp="1"/>
          </p:cNvSpPr>
          <p:nvPr>
            <p:ph idx="1"/>
          </p:nvPr>
        </p:nvSpPr>
        <p:spPr>
          <a:xfrm>
            <a:off x="952500" y="2603500"/>
            <a:ext cx="11099800" cy="2024159"/>
          </a:xfrm>
        </p:spPr>
        <p:txBody>
          <a:bodyPr/>
          <a:lstStyle/>
          <a:p>
            <a:pPr>
              <a:spcBef>
                <a:spcPts val="1800"/>
              </a:spcBef>
            </a:pPr>
            <a:r>
              <a:rPr lang="en-HK" sz="2600" dirty="0">
                <a:latin typeface="Calibri Light" panose="020F0302020204030204" pitchFamily="34" charset="0"/>
                <a:cs typeface="Calibri Light" panose="020F0302020204030204" pitchFamily="34" charset="0"/>
              </a:rPr>
              <a:t>Proving case and working with:</a:t>
            </a:r>
          </a:p>
          <a:p>
            <a:pPr lvl="1">
              <a:spcBef>
                <a:spcPts val="1800"/>
              </a:spcBef>
              <a:buFont typeface="Courier New" panose="02070309020205020404" pitchFamily="49" charset="0"/>
              <a:buChar char="o"/>
            </a:pPr>
            <a:r>
              <a:rPr lang="en-HK" sz="2600" dirty="0">
                <a:latin typeface="Calibri Light" panose="020F0302020204030204" pitchFamily="34" charset="0"/>
                <a:cs typeface="Calibri Light" panose="020F0302020204030204" pitchFamily="34" charset="0"/>
              </a:rPr>
              <a:t>Spectrum of exploitation</a:t>
            </a:r>
          </a:p>
        </p:txBody>
      </p:sp>
      <p:graphicFrame>
        <p:nvGraphicFramePr>
          <p:cNvPr id="5" name="Diagram 4">
            <a:extLst>
              <a:ext uri="{FF2B5EF4-FFF2-40B4-BE49-F238E27FC236}">
                <a16:creationId xmlns:a16="http://schemas.microsoft.com/office/drawing/2014/main" id="{2B28D9B6-5E82-4F03-93F9-3212B442A46C}"/>
              </a:ext>
            </a:extLst>
          </p:cNvPr>
          <p:cNvGraphicFramePr/>
          <p:nvPr>
            <p:extLst>
              <p:ext uri="{D42A27DB-BD31-4B8C-83A1-F6EECF244321}">
                <p14:modId xmlns:p14="http://schemas.microsoft.com/office/powerpoint/2010/main" val="1740130747"/>
              </p:ext>
            </p:extLst>
          </p:nvPr>
        </p:nvGraphicFramePr>
        <p:xfrm>
          <a:off x="453225" y="3655334"/>
          <a:ext cx="12340424" cy="33278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C0A8D5F4-0033-4F92-B1C4-1BF7463F1B24}"/>
              </a:ext>
            </a:extLst>
          </p:cNvPr>
          <p:cNvSpPr txBox="1"/>
          <p:nvPr/>
        </p:nvSpPr>
        <p:spPr>
          <a:xfrm>
            <a:off x="1399430" y="6493716"/>
            <a:ext cx="11394219" cy="254941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57200" lvl="3" indent="-457200" algn="l">
              <a:spcBef>
                <a:spcPts val="1800"/>
              </a:spcBef>
              <a:buSzPct val="75000"/>
              <a:buFont typeface="Courier New" panose="02070309020205020404" pitchFamily="49" charset="0"/>
              <a:buChar char="o"/>
            </a:pPr>
            <a:r>
              <a:rPr lang="en-HK" sz="2600" dirty="0">
                <a:latin typeface="Calibri Light" panose="020F0302020204030204" pitchFamily="34" charset="0"/>
                <a:cs typeface="Calibri Light" panose="020F0302020204030204" pitchFamily="34" charset="0"/>
              </a:rPr>
              <a:t>Coercion – physical and psychological (domestic worker cases)</a:t>
            </a:r>
          </a:p>
          <a:p>
            <a:pPr marL="457200" lvl="3" indent="-457200" algn="l">
              <a:spcBef>
                <a:spcPts val="1800"/>
              </a:spcBef>
              <a:buSzPct val="75000"/>
              <a:buFont typeface="Courier New" panose="02070309020205020404" pitchFamily="49" charset="0"/>
              <a:buChar char="o"/>
            </a:pPr>
            <a:r>
              <a:rPr lang="en-HK" sz="2600" dirty="0">
                <a:latin typeface="Calibri Light" panose="020F0302020204030204" pitchFamily="34" charset="0"/>
                <a:cs typeface="Calibri Light" panose="020F0302020204030204" pitchFamily="34" charset="0"/>
              </a:rPr>
              <a:t>Dynamic nature of crime and employment situations</a:t>
            </a:r>
          </a:p>
          <a:p>
            <a:pPr marL="457200" lvl="3" indent="-457200" algn="l">
              <a:spcBef>
                <a:spcPts val="1800"/>
              </a:spcBef>
              <a:buSzPct val="75000"/>
              <a:buFont typeface="Courier New" panose="02070309020205020404" pitchFamily="49" charset="0"/>
              <a:buChar char="o"/>
            </a:pPr>
            <a:r>
              <a:rPr lang="en-HK" sz="2600" dirty="0">
                <a:latin typeface="Calibri Light" panose="020F0302020204030204" pitchFamily="34" charset="0"/>
                <a:cs typeface="Calibri Light" panose="020F0302020204030204" pitchFamily="34" charset="0"/>
              </a:rPr>
              <a:t>Blurred lines</a:t>
            </a:r>
          </a:p>
          <a:p>
            <a:pPr marL="0" marR="0" indent="0" algn="l" defTabSz="584200" rtl="0" fontAlgn="auto" latinLnBrk="1" hangingPunct="0">
              <a:lnSpc>
                <a:spcPct val="100000"/>
              </a:lnSpc>
              <a:spcBef>
                <a:spcPts val="0"/>
              </a:spcBef>
              <a:spcAft>
                <a:spcPts val="0"/>
              </a:spcAft>
              <a:buClrTx/>
              <a:buSzTx/>
              <a:buFontTx/>
              <a:buNone/>
              <a:tabLst/>
            </a:pPr>
            <a:endParaRPr kumimoji="0" lang="en-HK" sz="3600" b="0" i="0" u="none" strike="noStrike" cap="none" spc="0" normalizeH="0" baseline="0" dirty="0">
              <a:ln>
                <a:noFill/>
              </a:ln>
              <a:solidFill>
                <a:srgbClr val="000000"/>
              </a:solidFill>
              <a:effectLst/>
              <a:uFillTx/>
              <a:latin typeface="+mn-lt"/>
              <a:ea typeface="+mn-ea"/>
              <a:cs typeface="+mn-cs"/>
              <a:sym typeface="Helvetica Light"/>
            </a:endParaRPr>
          </a:p>
        </p:txBody>
      </p:sp>
    </p:spTree>
    <p:extLst>
      <p:ext uri="{BB962C8B-B14F-4D97-AF65-F5344CB8AC3E}">
        <p14:creationId xmlns:p14="http://schemas.microsoft.com/office/powerpoint/2010/main" val="1827199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B921F-9C9F-4BA8-BD61-B5A0089AE91E}"/>
              </a:ext>
            </a:extLst>
          </p:cNvPr>
          <p:cNvSpPr>
            <a:spLocks noGrp="1"/>
          </p:cNvSpPr>
          <p:nvPr>
            <p:ph type="title"/>
          </p:nvPr>
        </p:nvSpPr>
        <p:spPr>
          <a:xfrm>
            <a:off x="952500" y="444500"/>
            <a:ext cx="11099800" cy="1408154"/>
          </a:xfrm>
        </p:spPr>
        <p:txBody>
          <a:bodyPr>
            <a:normAutofit/>
          </a:bodyPr>
          <a:lstStyle/>
          <a:p>
            <a:r>
              <a:rPr lang="en-HK" sz="4800" dirty="0">
                <a:latin typeface="Calibri Light" panose="020F0302020204030204" pitchFamily="34" charset="0"/>
                <a:cs typeface="Calibri Light" panose="020F0302020204030204" pitchFamily="34" charset="0"/>
              </a:rPr>
              <a:t>Trends and challenges (cont’d)</a:t>
            </a:r>
          </a:p>
        </p:txBody>
      </p:sp>
      <p:sp>
        <p:nvSpPr>
          <p:cNvPr id="3" name="Content Placeholder 2">
            <a:extLst>
              <a:ext uri="{FF2B5EF4-FFF2-40B4-BE49-F238E27FC236}">
                <a16:creationId xmlns:a16="http://schemas.microsoft.com/office/drawing/2014/main" id="{5460EAD5-0F35-4087-AD0B-C828B3EA5E18}"/>
              </a:ext>
            </a:extLst>
          </p:cNvPr>
          <p:cNvSpPr>
            <a:spLocks noGrp="1"/>
          </p:cNvSpPr>
          <p:nvPr>
            <p:ph idx="1"/>
          </p:nvPr>
        </p:nvSpPr>
        <p:spPr>
          <a:xfrm>
            <a:off x="872987" y="1852654"/>
            <a:ext cx="11507194" cy="1189272"/>
          </a:xfrm>
        </p:spPr>
        <p:txBody>
          <a:bodyPr>
            <a:noAutofit/>
          </a:bodyPr>
          <a:lstStyle/>
          <a:p>
            <a:pPr>
              <a:spcBef>
                <a:spcPts val="1200"/>
              </a:spcBef>
            </a:pPr>
            <a:r>
              <a:rPr lang="en-HK" sz="2600" dirty="0">
                <a:latin typeface="Calibri Light" panose="020F0302020204030204" pitchFamily="34" charset="0"/>
                <a:cs typeface="Calibri Light" panose="020F0302020204030204" pitchFamily="34" charset="0"/>
              </a:rPr>
              <a:t>Poor corporate accountability </a:t>
            </a:r>
          </a:p>
        </p:txBody>
      </p:sp>
      <p:graphicFrame>
        <p:nvGraphicFramePr>
          <p:cNvPr id="5" name="Diagram 4">
            <a:extLst>
              <a:ext uri="{FF2B5EF4-FFF2-40B4-BE49-F238E27FC236}">
                <a16:creationId xmlns:a16="http://schemas.microsoft.com/office/drawing/2014/main" id="{699CF01E-4413-4291-B4A6-53563DBAACA5}"/>
              </a:ext>
            </a:extLst>
          </p:cNvPr>
          <p:cNvGraphicFramePr/>
          <p:nvPr>
            <p:extLst>
              <p:ext uri="{D42A27DB-BD31-4B8C-83A1-F6EECF244321}">
                <p14:modId xmlns:p14="http://schemas.microsoft.com/office/powerpoint/2010/main" val="3704356162"/>
              </p:ext>
            </p:extLst>
          </p:nvPr>
        </p:nvGraphicFramePr>
        <p:xfrm>
          <a:off x="545106" y="2650557"/>
          <a:ext cx="11914588" cy="58531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69DEA848-8A0D-4B99-9D78-4B439D87C511}"/>
              </a:ext>
            </a:extLst>
          </p:cNvPr>
          <p:cNvSpPr txBox="1"/>
          <p:nvPr/>
        </p:nvSpPr>
        <p:spPr>
          <a:xfrm>
            <a:off x="748803" y="8486410"/>
            <a:ext cx="12020992" cy="96436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571500" indent="-571500" algn="l" rtl="0" latinLnBrk="1" hangingPunct="0">
              <a:buFont typeface="Arial" panose="020B0604020202020204" pitchFamily="34" charset="0"/>
              <a:buChar char="•"/>
            </a:pPr>
            <a:r>
              <a:rPr lang="en-HK" sz="2800" dirty="0">
                <a:latin typeface="Calibri Light" panose="020F0302020204030204" pitchFamily="34" charset="0"/>
                <a:cs typeface="Calibri Light" panose="020F0302020204030204" pitchFamily="34" charset="0"/>
              </a:rPr>
              <a:t>Specialisation of prosecutors to improve prosecution</a:t>
            </a:r>
          </a:p>
          <a:p>
            <a:pPr marL="0" marR="0" indent="0" algn="ctr" defTabSz="584200" rtl="0" fontAlgn="auto" latinLnBrk="1" hangingPunct="0">
              <a:lnSpc>
                <a:spcPct val="100000"/>
              </a:lnSpc>
              <a:spcBef>
                <a:spcPts val="0"/>
              </a:spcBef>
              <a:spcAft>
                <a:spcPts val="0"/>
              </a:spcAft>
              <a:buClrTx/>
              <a:buSzTx/>
              <a:buFontTx/>
              <a:buNone/>
              <a:tabLst/>
            </a:pPr>
            <a:endParaRPr kumimoji="0" lang="en-HK" sz="2800" b="0" i="0" u="none" strike="noStrike" cap="none" spc="0" normalizeH="0" baseline="0" dirty="0">
              <a:ln>
                <a:noFill/>
              </a:ln>
              <a:solidFill>
                <a:srgbClr val="000000"/>
              </a:solidFill>
              <a:effectLst/>
              <a:uFillTx/>
              <a:latin typeface="+mn-lt"/>
              <a:ea typeface="+mn-ea"/>
              <a:cs typeface="+mn-cs"/>
              <a:sym typeface="Helvetica Light"/>
            </a:endParaRPr>
          </a:p>
        </p:txBody>
      </p:sp>
    </p:spTree>
    <p:extLst>
      <p:ext uri="{BB962C8B-B14F-4D97-AF65-F5344CB8AC3E}">
        <p14:creationId xmlns:p14="http://schemas.microsoft.com/office/powerpoint/2010/main" val="2643602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A0DF4-2BFE-FD46-9918-84A6565514BF}"/>
              </a:ext>
            </a:extLst>
          </p:cNvPr>
          <p:cNvSpPr>
            <a:spLocks noGrp="1"/>
          </p:cNvSpPr>
          <p:nvPr>
            <p:ph type="title"/>
          </p:nvPr>
        </p:nvSpPr>
        <p:spPr/>
        <p:txBody>
          <a:bodyPr>
            <a:normAutofit/>
          </a:bodyPr>
          <a:lstStyle/>
          <a:p>
            <a:r>
              <a:rPr lang="en-HK" sz="4800" dirty="0">
                <a:latin typeface="Calibri Light" panose="020F0302020204030204" pitchFamily="34" charset="0"/>
                <a:cs typeface="Calibri Light" panose="020F0302020204030204" pitchFamily="34" charset="0"/>
              </a:rPr>
              <a:t>Trends and challenges (cont’d)</a:t>
            </a:r>
            <a:endParaRPr lang="en-US" sz="4800" dirty="0"/>
          </a:p>
        </p:txBody>
      </p:sp>
      <p:sp>
        <p:nvSpPr>
          <p:cNvPr id="3" name="Content Placeholder 2">
            <a:extLst>
              <a:ext uri="{FF2B5EF4-FFF2-40B4-BE49-F238E27FC236}">
                <a16:creationId xmlns:a16="http://schemas.microsoft.com/office/drawing/2014/main" id="{87119071-CAC7-F241-9649-4DA9CE055F1C}"/>
              </a:ext>
            </a:extLst>
          </p:cNvPr>
          <p:cNvSpPr>
            <a:spLocks noGrp="1"/>
          </p:cNvSpPr>
          <p:nvPr>
            <p:ph idx="1"/>
          </p:nvPr>
        </p:nvSpPr>
        <p:spPr/>
        <p:txBody>
          <a:bodyPr>
            <a:normAutofit/>
          </a:bodyPr>
          <a:lstStyle/>
          <a:p>
            <a:pPr>
              <a:buFont typeface="Arial" panose="020B0604020202020204" pitchFamily="34" charset="0"/>
              <a:buChar char="•"/>
            </a:pPr>
            <a:r>
              <a:rPr lang="en-US" sz="2800" dirty="0">
                <a:latin typeface="Calibri Light" panose="020F0302020204030204" pitchFamily="34" charset="0"/>
                <a:cs typeface="Calibri Light" panose="020F0302020204030204" pitchFamily="34" charset="0"/>
              </a:rPr>
              <a:t>Better acknowledgement in the law that trafficking is network based  - clear in online sex exploitation cases where platform hosts and service providers are also held accountable for exploitation</a:t>
            </a:r>
          </a:p>
          <a:p>
            <a:pPr>
              <a:buFont typeface="Arial" panose="020B0604020202020204" pitchFamily="34" charset="0"/>
              <a:buChar char="•"/>
            </a:pPr>
            <a:r>
              <a:rPr lang="en-US" sz="2800" dirty="0">
                <a:latin typeface="Calibri Light" panose="020F0302020204030204" pitchFamily="34" charset="0"/>
                <a:cs typeface="Calibri Light" panose="020F0302020204030204" pitchFamily="34" charset="0"/>
              </a:rPr>
              <a:t>Trafficking offences set the bar very high – creation of a hierarchy of victims </a:t>
            </a:r>
          </a:p>
          <a:p>
            <a:pPr>
              <a:buFont typeface="Arial" panose="020B0604020202020204" pitchFamily="34" charset="0"/>
              <a:buChar char="•"/>
            </a:pPr>
            <a:r>
              <a:rPr lang="en-US" sz="2800" dirty="0">
                <a:latin typeface="Calibri Light" panose="020F0302020204030204" pitchFamily="34" charset="0"/>
                <a:cs typeface="Calibri Light" panose="020F0302020204030204" pitchFamily="34" charset="0"/>
              </a:rPr>
              <a:t>Organized crime vs. exploitation in supply chains – illegitimate v/s legitimate</a:t>
            </a:r>
          </a:p>
        </p:txBody>
      </p:sp>
    </p:spTree>
    <p:extLst>
      <p:ext uri="{BB962C8B-B14F-4D97-AF65-F5344CB8AC3E}">
        <p14:creationId xmlns:p14="http://schemas.microsoft.com/office/powerpoint/2010/main" val="1074975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7B4CE-7BC9-47B9-A787-678D94FBE36C}"/>
              </a:ext>
            </a:extLst>
          </p:cNvPr>
          <p:cNvSpPr>
            <a:spLocks noGrp="1"/>
          </p:cNvSpPr>
          <p:nvPr>
            <p:ph type="title"/>
          </p:nvPr>
        </p:nvSpPr>
        <p:spPr/>
        <p:txBody>
          <a:bodyPr>
            <a:normAutofit/>
          </a:bodyPr>
          <a:lstStyle/>
          <a:p>
            <a:r>
              <a:rPr lang="en-HK" sz="4800" dirty="0">
                <a:latin typeface="Calibri Light" panose="020F0302020204030204" pitchFamily="34" charset="0"/>
                <a:cs typeface="Calibri Light" panose="020F0302020204030204" pitchFamily="34" charset="0"/>
              </a:rPr>
              <a:t>Opportunities</a:t>
            </a:r>
            <a:br>
              <a:rPr lang="en-HK" sz="4800" dirty="0">
                <a:latin typeface="Calibri Light" panose="020F0302020204030204" pitchFamily="34" charset="0"/>
                <a:cs typeface="Calibri Light" panose="020F0302020204030204" pitchFamily="34" charset="0"/>
              </a:rPr>
            </a:br>
            <a:r>
              <a:rPr lang="en-HK" sz="4800" dirty="0">
                <a:latin typeface="Calibri Light" panose="020F0302020204030204" pitchFamily="34" charset="0"/>
                <a:cs typeface="Calibri Light" panose="020F0302020204030204" pitchFamily="34" charset="0"/>
              </a:rPr>
              <a:t>Following the money</a:t>
            </a:r>
          </a:p>
        </p:txBody>
      </p:sp>
      <p:graphicFrame>
        <p:nvGraphicFramePr>
          <p:cNvPr id="4" name="Diagram 3">
            <a:extLst>
              <a:ext uri="{FF2B5EF4-FFF2-40B4-BE49-F238E27FC236}">
                <a16:creationId xmlns:a16="http://schemas.microsoft.com/office/drawing/2014/main" id="{E6D91447-98C5-407D-AA17-3CE2E71F71CA}"/>
              </a:ext>
            </a:extLst>
          </p:cNvPr>
          <p:cNvGraphicFramePr/>
          <p:nvPr>
            <p:extLst>
              <p:ext uri="{D42A27DB-BD31-4B8C-83A1-F6EECF244321}">
                <p14:modId xmlns:p14="http://schemas.microsoft.com/office/powerpoint/2010/main" val="2462656587"/>
              </p:ext>
            </p:extLst>
          </p:nvPr>
        </p:nvGraphicFramePr>
        <p:xfrm>
          <a:off x="747424" y="2281042"/>
          <a:ext cx="11441926" cy="7322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9188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9E75EC6-F22E-41F0-9AE5-794FF32BFD05}"/>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87464"/>
            <a:ext cx="13009880" cy="9666136"/>
          </a:xfrm>
          <a:prstGeom prst="rect">
            <a:avLst/>
          </a:prstGeom>
        </p:spPr>
      </p:pic>
      <p:sp>
        <p:nvSpPr>
          <p:cNvPr id="2" name="Title 1">
            <a:extLst>
              <a:ext uri="{FF2B5EF4-FFF2-40B4-BE49-F238E27FC236}">
                <a16:creationId xmlns:a16="http://schemas.microsoft.com/office/drawing/2014/main" id="{C3BF0224-7ED6-4F88-9E42-5DFC0F884DF1}"/>
              </a:ext>
            </a:extLst>
          </p:cNvPr>
          <p:cNvSpPr>
            <a:spLocks noGrp="1"/>
          </p:cNvSpPr>
          <p:nvPr>
            <p:ph type="title"/>
          </p:nvPr>
        </p:nvSpPr>
        <p:spPr/>
        <p:txBody>
          <a:bodyPr>
            <a:normAutofit/>
          </a:bodyPr>
          <a:lstStyle/>
          <a:p>
            <a:r>
              <a:rPr lang="en-HK" sz="4800" dirty="0">
                <a:latin typeface="Calibri Light" panose="020F0302020204030204" pitchFamily="34" charset="0"/>
                <a:cs typeface="Calibri Light" panose="020F0302020204030204" pitchFamily="34" charset="0"/>
              </a:rPr>
              <a:t>NGO collaboration	</a:t>
            </a:r>
          </a:p>
        </p:txBody>
      </p:sp>
      <p:sp>
        <p:nvSpPr>
          <p:cNvPr id="3" name="Content Placeholder 2">
            <a:extLst>
              <a:ext uri="{FF2B5EF4-FFF2-40B4-BE49-F238E27FC236}">
                <a16:creationId xmlns:a16="http://schemas.microsoft.com/office/drawing/2014/main" id="{FAD46A1C-5517-4DD8-96AD-1E8067D92AAA}"/>
              </a:ext>
            </a:extLst>
          </p:cNvPr>
          <p:cNvSpPr>
            <a:spLocks noGrp="1"/>
          </p:cNvSpPr>
          <p:nvPr>
            <p:ph idx="1"/>
          </p:nvPr>
        </p:nvSpPr>
        <p:spPr>
          <a:xfrm>
            <a:off x="6321286" y="2603500"/>
            <a:ext cx="5731013" cy="6286500"/>
          </a:xfrm>
        </p:spPr>
        <p:txBody>
          <a:bodyPr>
            <a:normAutofit/>
          </a:bodyPr>
          <a:lstStyle/>
          <a:p>
            <a:pPr lvl="0"/>
            <a:r>
              <a:rPr lang="en-GB" sz="2800" dirty="0">
                <a:latin typeface="Calibri Light" panose="020F0302020204030204" pitchFamily="34" charset="0"/>
                <a:cs typeface="Calibri Light" panose="020F0302020204030204" pitchFamily="34" charset="0"/>
              </a:rPr>
              <a:t>Sharing successes and failures</a:t>
            </a:r>
            <a:endParaRPr lang="en-HK" sz="2800" dirty="0">
              <a:latin typeface="Calibri Light" panose="020F0302020204030204" pitchFamily="34" charset="0"/>
              <a:cs typeface="Calibri Light" panose="020F0302020204030204" pitchFamily="34" charset="0"/>
            </a:endParaRPr>
          </a:p>
          <a:p>
            <a:pPr lvl="0"/>
            <a:r>
              <a:rPr lang="en-GB" sz="2800" dirty="0">
                <a:latin typeface="Calibri Light" panose="020F0302020204030204" pitchFamily="34" charset="0"/>
                <a:cs typeface="Calibri Light" panose="020F0302020204030204" pitchFamily="34" charset="0"/>
              </a:rPr>
              <a:t>Case debriefs</a:t>
            </a:r>
            <a:endParaRPr lang="en-HK" sz="2800" dirty="0">
              <a:latin typeface="Calibri Light" panose="020F0302020204030204" pitchFamily="34" charset="0"/>
              <a:cs typeface="Calibri Light" panose="020F0302020204030204" pitchFamily="34" charset="0"/>
            </a:endParaRPr>
          </a:p>
          <a:p>
            <a:pPr lvl="0"/>
            <a:r>
              <a:rPr lang="en-GB" sz="2800" dirty="0">
                <a:latin typeface="Calibri Light" panose="020F0302020204030204" pitchFamily="34" charset="0"/>
                <a:cs typeface="Calibri Light" panose="020F0302020204030204" pitchFamily="34" charset="0"/>
              </a:rPr>
              <a:t>Learning shared</a:t>
            </a:r>
            <a:endParaRPr lang="en-HK" sz="2800" dirty="0">
              <a:latin typeface="Calibri Light" panose="020F0302020204030204" pitchFamily="34" charset="0"/>
              <a:cs typeface="Calibri Light" panose="020F0302020204030204" pitchFamily="34" charset="0"/>
            </a:endParaRPr>
          </a:p>
          <a:p>
            <a:pPr lvl="0"/>
            <a:r>
              <a:rPr lang="en-GB" sz="2800" dirty="0">
                <a:latin typeface="Calibri Light" panose="020F0302020204030204" pitchFamily="34" charset="0"/>
                <a:cs typeface="Calibri Light" panose="020F0302020204030204" pitchFamily="34" charset="0"/>
              </a:rPr>
              <a:t>Common policy goals </a:t>
            </a:r>
          </a:p>
          <a:p>
            <a:pPr lvl="0"/>
            <a:r>
              <a:rPr lang="en-GB" sz="2800" dirty="0">
                <a:latin typeface="Calibri Light" panose="020F0302020204030204" pitchFamily="34" charset="0"/>
                <a:cs typeface="Calibri Light" panose="020F0302020204030204" pitchFamily="34" charset="0"/>
              </a:rPr>
              <a:t>Building bridges with the judiciary and other important stakeholders within and across regions/geographies</a:t>
            </a:r>
            <a:endParaRPr lang="en-HK" sz="28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615593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E70FC-D496-4ECF-94C9-C72E789F7B63}"/>
              </a:ext>
            </a:extLst>
          </p:cNvPr>
          <p:cNvSpPr>
            <a:spLocks noGrp="1"/>
          </p:cNvSpPr>
          <p:nvPr>
            <p:ph type="title"/>
          </p:nvPr>
        </p:nvSpPr>
        <p:spPr>
          <a:xfrm>
            <a:off x="952500" y="23082"/>
            <a:ext cx="11099800" cy="1336592"/>
          </a:xfrm>
        </p:spPr>
        <p:txBody>
          <a:bodyPr>
            <a:normAutofit/>
          </a:bodyPr>
          <a:lstStyle/>
          <a:p>
            <a:r>
              <a:rPr lang="en-GB" sz="4800" dirty="0">
                <a:latin typeface="Calibri Light" panose="020F0302020204030204" pitchFamily="34" charset="0"/>
                <a:cs typeface="Calibri Light" panose="020F0302020204030204" pitchFamily="34" charset="0"/>
              </a:rPr>
              <a:t>Complementary regimes</a:t>
            </a:r>
            <a:endParaRPr lang="en-HK" sz="4800" dirty="0">
              <a:latin typeface="Calibri Light" panose="020F0302020204030204" pitchFamily="34" charset="0"/>
              <a:cs typeface="Calibri Light" panose="020F0302020204030204" pitchFamily="34" charset="0"/>
            </a:endParaRPr>
          </a:p>
        </p:txBody>
      </p:sp>
      <p:graphicFrame>
        <p:nvGraphicFramePr>
          <p:cNvPr id="6" name="Diagram 5">
            <a:extLst>
              <a:ext uri="{FF2B5EF4-FFF2-40B4-BE49-F238E27FC236}">
                <a16:creationId xmlns:a16="http://schemas.microsoft.com/office/drawing/2014/main" id="{2FB57C25-BA38-4040-AD5D-F4BA09E0BB2F}"/>
              </a:ext>
            </a:extLst>
          </p:cNvPr>
          <p:cNvGraphicFramePr/>
          <p:nvPr>
            <p:extLst>
              <p:ext uri="{D42A27DB-BD31-4B8C-83A1-F6EECF244321}">
                <p14:modId xmlns:p14="http://schemas.microsoft.com/office/powerpoint/2010/main" val="2066240976"/>
              </p:ext>
            </p:extLst>
          </p:nvPr>
        </p:nvGraphicFramePr>
        <p:xfrm>
          <a:off x="532737" y="1359674"/>
          <a:ext cx="12006470" cy="82136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32941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F4D74-3E32-4B2B-8751-39D508D4379E}"/>
              </a:ext>
            </a:extLst>
          </p:cNvPr>
          <p:cNvSpPr>
            <a:spLocks noGrp="1"/>
          </p:cNvSpPr>
          <p:nvPr>
            <p:ph type="title"/>
          </p:nvPr>
        </p:nvSpPr>
        <p:spPr>
          <a:xfrm>
            <a:off x="952500" y="444500"/>
            <a:ext cx="11099800" cy="1519472"/>
          </a:xfrm>
        </p:spPr>
        <p:txBody>
          <a:bodyPr>
            <a:normAutofit/>
          </a:bodyPr>
          <a:lstStyle/>
          <a:p>
            <a:r>
              <a:rPr lang="en-GB" sz="4800" dirty="0">
                <a:latin typeface="Calibri Light" panose="020F0302020204030204" pitchFamily="34" charset="0"/>
                <a:cs typeface="Calibri Light" panose="020F0302020204030204" pitchFamily="34" charset="0"/>
              </a:rPr>
              <a:t>Adopting an expansive approach to access to justice</a:t>
            </a:r>
            <a:endParaRPr lang="en-HK" sz="4800"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9ADC0AFF-3F1F-4F02-8F4C-27442F88C527}"/>
              </a:ext>
            </a:extLst>
          </p:cNvPr>
          <p:cNvSpPr>
            <a:spLocks noGrp="1"/>
          </p:cNvSpPr>
          <p:nvPr>
            <p:ph idx="1"/>
          </p:nvPr>
        </p:nvSpPr>
        <p:spPr>
          <a:xfrm>
            <a:off x="866914" y="2325757"/>
            <a:ext cx="11099800" cy="695739"/>
          </a:xfrm>
        </p:spPr>
        <p:txBody>
          <a:bodyPr numCol="2">
            <a:noAutofit/>
          </a:bodyPr>
          <a:lstStyle/>
          <a:p>
            <a:pPr algn="l">
              <a:spcBef>
                <a:spcPts val="1800"/>
              </a:spcBef>
            </a:pPr>
            <a:r>
              <a:rPr lang="en-GB" sz="2400" dirty="0">
                <a:latin typeface="Calibri Light" panose="020F0302020204030204" pitchFamily="34" charset="0"/>
                <a:cs typeface="Calibri Light" panose="020F0302020204030204" pitchFamily="34" charset="0"/>
              </a:rPr>
              <a:t>Prosecution is but one of the 4Ps</a:t>
            </a:r>
            <a:endParaRPr lang="en-HK" sz="2400" dirty="0">
              <a:latin typeface="Calibri Light" panose="020F0302020204030204" pitchFamily="34" charset="0"/>
              <a:cs typeface="Calibri Light" panose="020F0302020204030204" pitchFamily="34" charset="0"/>
            </a:endParaRPr>
          </a:p>
          <a:p>
            <a:pPr lvl="0">
              <a:spcBef>
                <a:spcPts val="1800"/>
              </a:spcBef>
            </a:pPr>
            <a:r>
              <a:rPr lang="en-GB" sz="2400" dirty="0">
                <a:latin typeface="Calibri Light" panose="020F0302020204030204" pitchFamily="34" charset="0"/>
                <a:cs typeface="Calibri Light" panose="020F0302020204030204" pitchFamily="34" charset="0"/>
              </a:rPr>
              <a:t>Justice must not be limited to a court of law</a:t>
            </a:r>
            <a:endParaRPr lang="en-HK" sz="2400" dirty="0">
              <a:latin typeface="Calibri Light" panose="020F0302020204030204" pitchFamily="34" charset="0"/>
              <a:cs typeface="Calibri Light" panose="020F0302020204030204" pitchFamily="34" charset="0"/>
            </a:endParaRPr>
          </a:p>
        </p:txBody>
      </p:sp>
      <p:graphicFrame>
        <p:nvGraphicFramePr>
          <p:cNvPr id="4" name="Diagram 3">
            <a:extLst>
              <a:ext uri="{FF2B5EF4-FFF2-40B4-BE49-F238E27FC236}">
                <a16:creationId xmlns:a16="http://schemas.microsoft.com/office/drawing/2014/main" id="{05C77B7A-BACF-4D3D-92C7-04787759EF79}"/>
              </a:ext>
            </a:extLst>
          </p:cNvPr>
          <p:cNvGraphicFramePr/>
          <p:nvPr>
            <p:extLst>
              <p:ext uri="{D42A27DB-BD31-4B8C-83A1-F6EECF244321}">
                <p14:modId xmlns:p14="http://schemas.microsoft.com/office/powerpoint/2010/main" val="4285061420"/>
              </p:ext>
            </p:extLst>
          </p:nvPr>
        </p:nvGraphicFramePr>
        <p:xfrm>
          <a:off x="234675" y="3650066"/>
          <a:ext cx="12364278" cy="5710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BB7029D2-713D-4BC0-AF81-327B4F1FD36A}"/>
              </a:ext>
            </a:extLst>
          </p:cNvPr>
          <p:cNvSpPr txBox="1"/>
          <p:nvPr/>
        </p:nvSpPr>
        <p:spPr>
          <a:xfrm>
            <a:off x="684037" y="3147319"/>
            <a:ext cx="11441927"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571500" indent="-571500" algn="l" rtl="0" latinLnBrk="1" hangingPunct="0">
              <a:buFont typeface="Arial" panose="020B0604020202020204" pitchFamily="34" charset="0"/>
              <a:buChar char="•"/>
            </a:pPr>
            <a:r>
              <a:rPr lang="en-GB" sz="2400" dirty="0">
                <a:latin typeface="Calibri Light" panose="020F0302020204030204" pitchFamily="34" charset="0"/>
                <a:cs typeface="Calibri Light" panose="020F0302020204030204" pitchFamily="34" charset="0"/>
              </a:rPr>
              <a:t>Access to justice must be available: </a:t>
            </a:r>
          </a:p>
        </p:txBody>
      </p:sp>
    </p:spTree>
    <p:extLst>
      <p:ext uri="{BB962C8B-B14F-4D97-AF65-F5344CB8AC3E}">
        <p14:creationId xmlns:p14="http://schemas.microsoft.com/office/powerpoint/2010/main" val="29650229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9828</TotalTime>
  <Words>579</Words>
  <Application>Microsoft Office PowerPoint</Application>
  <PresentationFormat>Custom</PresentationFormat>
  <Paragraphs>58</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 Light</vt:lpstr>
      <vt:lpstr>Courier New</vt:lpstr>
      <vt:lpstr>Helvetica Light</vt:lpstr>
      <vt:lpstr>Helvetica Neue</vt:lpstr>
      <vt:lpstr>White</vt:lpstr>
      <vt:lpstr>PowerPoint Presentation</vt:lpstr>
      <vt:lpstr>Trends and challenges</vt:lpstr>
      <vt:lpstr>Trends and challenges (cont’d)</vt:lpstr>
      <vt:lpstr>Trends and challenges (cont’d)</vt:lpstr>
      <vt:lpstr>Trends and challenges (cont’d)</vt:lpstr>
      <vt:lpstr>Opportunities Following the money</vt:lpstr>
      <vt:lpstr>NGO collaboration </vt:lpstr>
      <vt:lpstr>Complementary regimes</vt:lpstr>
      <vt:lpstr>Adopting an expansive approach to access to justice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Nitchaya</dc:creator>
  <cp:lastModifiedBy>Nitchaya</cp:lastModifiedBy>
  <cp:revision>1417</cp:revision>
  <dcterms:modified xsi:type="dcterms:W3CDTF">2019-02-25T10:38:39Z</dcterms:modified>
</cp:coreProperties>
</file>